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sldIdLst>
    <p:sldId id="257" r:id="rId6"/>
    <p:sldId id="258" r:id="rId7"/>
    <p:sldId id="259" r:id="rId8"/>
    <p:sldId id="260" r:id="rId9"/>
    <p:sldId id="283" r:id="rId10"/>
    <p:sldId id="262" r:id="rId11"/>
    <p:sldId id="263" r:id="rId12"/>
    <p:sldId id="284" r:id="rId13"/>
    <p:sldId id="265" r:id="rId14"/>
    <p:sldId id="266" r:id="rId15"/>
    <p:sldId id="267" r:id="rId16"/>
    <p:sldId id="286" r:id="rId17"/>
    <p:sldId id="285" r:id="rId18"/>
    <p:sldId id="270" r:id="rId19"/>
    <p:sldId id="272" r:id="rId20"/>
    <p:sldId id="273" r:id="rId21"/>
    <p:sldId id="274" r:id="rId22"/>
    <p:sldId id="275" r:id="rId23"/>
    <p:sldId id="276" r:id="rId24"/>
    <p:sldId id="282" r:id="rId25"/>
    <p:sldId id="277" r:id="rId26"/>
    <p:sldId id="278" r:id="rId27"/>
    <p:sldId id="279" r:id="rId28"/>
    <p:sldId id="280" r:id="rId29"/>
    <p:sldId id="281" r:id="rId30"/>
  </p:sldIdLst>
  <p:sldSz cx="6858000" cy="9144000" type="screen4x3"/>
  <p:notesSz cx="6858000" cy="9144000"/>
  <p:defaultTextStyle>
    <a:defPPr rtl="0">
      <a:defRPr lang="sv-SE"/>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o, Joao" initials="CJ" lastIdx="4" clrIdx="0">
    <p:extLst>
      <p:ext uri="{19B8F6BF-5375-455C-9EA6-DF929625EA0E}">
        <p15:presenceInfo xmlns:p15="http://schemas.microsoft.com/office/powerpoint/2012/main" userId="S-1-5-21-267577251-316743100-130394821-42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281C"/>
    <a:srgbClr val="FC9C1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4077" autoAdjust="0"/>
  </p:normalViewPr>
  <p:slideViewPr>
    <p:cSldViewPr>
      <p:cViewPr varScale="1">
        <p:scale>
          <a:sx n="65" d="100"/>
          <a:sy n="65" d="100"/>
        </p:scale>
        <p:origin x="279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0B8CFDF-6D62-4FED-8546-05CFD07F73FE}" type="datetimeFigureOut">
              <a:rPr lang="ko-KR" altLang="en-US" smtClean="0"/>
              <a:t>2021-05-17</a:t>
            </a:fld>
            <a:endParaRPr lang="ko-KR" altLang="en-US" dirty="0"/>
          </a:p>
        </p:txBody>
      </p:sp>
      <p:sp>
        <p:nvSpPr>
          <p:cNvPr id="4" name="슬라이드 이미지 개체 틀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rtl="0"/>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1CCD387E-889B-417D-9142-966F0ECBE93E}" type="slidenum">
              <a:rPr lang="ko-KR" altLang="en-US" smtClean="0"/>
              <a:t>‹#›</a:t>
            </a:fld>
            <a:endParaRPr lang="ko-KR" altLang="en-US" dirty="0"/>
          </a:p>
        </p:txBody>
      </p:sp>
    </p:spTree>
    <p:extLst>
      <p:ext uri="{BB962C8B-B14F-4D97-AF65-F5344CB8AC3E}">
        <p14:creationId xmlns:p14="http://schemas.microsoft.com/office/powerpoint/2010/main" val="296957058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solidFill>
                  <a:prstClr val="black"/>
                </a:solidFill>
              </a:rPr>
              <a:pPr/>
              <a:t>21</a:t>
            </a:fld>
            <a:endParaRPr lang="ko-KR" altLang="en-US" dirty="0">
              <a:solidFill>
                <a:prstClr val="black"/>
              </a:solidFill>
            </a:endParaRPr>
          </a:p>
        </p:txBody>
      </p:sp>
    </p:spTree>
    <p:extLst>
      <p:ext uri="{BB962C8B-B14F-4D97-AF65-F5344CB8AC3E}">
        <p14:creationId xmlns:p14="http://schemas.microsoft.com/office/powerpoint/2010/main" val="15757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solidFill>
                  <a:prstClr val="black"/>
                </a:solidFill>
              </a:rPr>
              <a:pPr/>
              <a:t>22</a:t>
            </a:fld>
            <a:endParaRPr lang="ko-KR" altLang="en-US" dirty="0">
              <a:solidFill>
                <a:prstClr val="black"/>
              </a:solidFill>
            </a:endParaRPr>
          </a:p>
        </p:txBody>
      </p:sp>
    </p:spTree>
    <p:extLst>
      <p:ext uri="{BB962C8B-B14F-4D97-AF65-F5344CB8AC3E}">
        <p14:creationId xmlns:p14="http://schemas.microsoft.com/office/powerpoint/2010/main" val="157571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solidFill>
                  <a:prstClr val="black"/>
                </a:solidFill>
              </a:rPr>
              <a:pPr/>
              <a:t>24</a:t>
            </a:fld>
            <a:endParaRPr lang="ko-KR" altLang="en-US" dirty="0">
              <a:solidFill>
                <a:prstClr val="black"/>
              </a:solidFill>
            </a:endParaRPr>
          </a:p>
        </p:txBody>
      </p:sp>
    </p:spTree>
    <p:extLst>
      <p:ext uri="{BB962C8B-B14F-4D97-AF65-F5344CB8AC3E}">
        <p14:creationId xmlns:p14="http://schemas.microsoft.com/office/powerpoint/2010/main" val="317482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solidFill>
                  <a:prstClr val="black"/>
                </a:solidFill>
              </a:rPr>
              <a:pPr/>
              <a:t>25</a:t>
            </a:fld>
            <a:endParaRPr lang="ko-KR" altLang="en-US" dirty="0">
              <a:solidFill>
                <a:prstClr val="black"/>
              </a:solidFill>
            </a:endParaRPr>
          </a:p>
        </p:txBody>
      </p:sp>
    </p:spTree>
    <p:extLst>
      <p:ext uri="{BB962C8B-B14F-4D97-AF65-F5344CB8AC3E}">
        <p14:creationId xmlns:p14="http://schemas.microsoft.com/office/powerpoint/2010/main" val="31748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2840568"/>
            <a:ext cx="5829300" cy="1960033"/>
          </a:xfrm>
        </p:spPr>
        <p:txBody>
          <a:bodyPr rtlCol="0"/>
          <a:lstStyle/>
          <a:p>
            <a:pPr rtl="0"/>
            <a:r>
              <a:rPr lang="sv-SE"/>
              <a:t>마스터 제목 스타일 편집</a:t>
            </a:r>
            <a:endParaRPr lang="ko-KR" altLang="en-US"/>
          </a:p>
        </p:txBody>
      </p:sp>
      <p:sp>
        <p:nvSpPr>
          <p:cNvPr id="3" name="부제목 2"/>
          <p:cNvSpPr>
            <a:spLocks noGrp="1"/>
          </p:cNvSpPr>
          <p:nvPr>
            <p:ph type="subTitle" idx="1"/>
          </p:nvPr>
        </p:nvSpPr>
        <p:spPr>
          <a:xfrm>
            <a:off x="1028700" y="5181600"/>
            <a:ext cx="4800600" cy="23368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마스터 부제목 스타일 편집</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71195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세로 텍스트 개체 틀 2"/>
          <p:cNvSpPr>
            <a:spLocks noGrp="1"/>
          </p:cNvSpPr>
          <p:nvPr>
            <p:ph type="body" orient="vert" idx="1"/>
          </p:nvPr>
        </p:nvSpPr>
        <p:spPr/>
        <p:txBody>
          <a:bodyPr vert="eaVert"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39862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4972050" y="366185"/>
            <a:ext cx="1543050" cy="7802033"/>
          </a:xfrm>
        </p:spPr>
        <p:txBody>
          <a:bodyPr vert="eaVert" rtlCol="0"/>
          <a:lstStyle/>
          <a:p>
            <a:pPr rtl="0"/>
            <a:r>
              <a:rPr lang="sv-SE"/>
              <a:t>마스터 제목 스타일 편집</a:t>
            </a:r>
            <a:endParaRPr lang="ko-KR" altLang="en-US"/>
          </a:p>
        </p:txBody>
      </p:sp>
      <p:sp>
        <p:nvSpPr>
          <p:cNvPr id="3" name="세로 텍스트 개체 틀 2"/>
          <p:cNvSpPr>
            <a:spLocks noGrp="1"/>
          </p:cNvSpPr>
          <p:nvPr>
            <p:ph type="body" orient="vert" idx="1"/>
          </p:nvPr>
        </p:nvSpPr>
        <p:spPr>
          <a:xfrm>
            <a:off x="342900" y="366185"/>
            <a:ext cx="4514850" cy="7802033"/>
          </a:xfrm>
        </p:spPr>
        <p:txBody>
          <a:bodyPr vert="eaVert"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57626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내용 개체 틀 2"/>
          <p:cNvSpPr>
            <a:spLocks noGrp="1"/>
          </p:cNvSpPr>
          <p:nvPr>
            <p:ph idx="1"/>
          </p:nvPr>
        </p:nvSpPr>
        <p:spPr/>
        <p:txBody>
          <a:bodyPr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68484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735" y="5875867"/>
            <a:ext cx="5829300" cy="1816100"/>
          </a:xfrm>
        </p:spPr>
        <p:txBody>
          <a:bodyPr rtlCol="0" anchor="t"/>
          <a:lstStyle>
            <a:lvl1pPr algn="l">
              <a:defRPr sz="4000" b="1" cap="all"/>
            </a:lvl1pPr>
          </a:lstStyle>
          <a:p>
            <a:pPr rtl="0"/>
            <a:r>
              <a:rPr lang="sv-SE"/>
              <a:t>마스터 제목 스타일 편집</a:t>
            </a:r>
            <a:endParaRPr lang="ko-KR" altLang="en-US"/>
          </a:p>
        </p:txBody>
      </p:sp>
      <p:sp>
        <p:nvSpPr>
          <p:cNvPr id="3" name="텍스트 개체 틀 2"/>
          <p:cNvSpPr>
            <a:spLocks noGrp="1"/>
          </p:cNvSpPr>
          <p:nvPr>
            <p:ph type="body" idx="1"/>
          </p:nvPr>
        </p:nvSpPr>
        <p:spPr>
          <a:xfrm>
            <a:off x="541735" y="3875618"/>
            <a:ext cx="5829300" cy="2000249"/>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마스터 텍스트 스타일을 편집합니다</a:t>
            </a:r>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45971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내용 개체 틀 2"/>
          <p:cNvSpPr>
            <a:spLocks noGrp="1"/>
          </p:cNvSpPr>
          <p:nvPr>
            <p:ph sz="half" idx="1"/>
          </p:nvPr>
        </p:nvSpPr>
        <p:spPr>
          <a:xfrm>
            <a:off x="342900" y="2133601"/>
            <a:ext cx="3028950" cy="603461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내용 개체 틀 3"/>
          <p:cNvSpPr>
            <a:spLocks noGrp="1"/>
          </p:cNvSpPr>
          <p:nvPr>
            <p:ph sz="half" idx="2"/>
          </p:nvPr>
        </p:nvSpPr>
        <p:spPr>
          <a:xfrm>
            <a:off x="3486150" y="2133601"/>
            <a:ext cx="3028950" cy="603461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08891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lvl1pPr>
              <a:defRPr/>
            </a:lvl1pPr>
          </a:lstStyle>
          <a:p>
            <a:pPr rtl="0"/>
            <a:r>
              <a:rPr lang="sv-SE"/>
              <a:t>마스터 제목 스타일 편집</a:t>
            </a:r>
            <a:endParaRPr lang="ko-KR" altLang="en-US"/>
          </a:p>
        </p:txBody>
      </p:sp>
      <p:sp>
        <p:nvSpPr>
          <p:cNvPr id="3" name="텍스트 개체 틀 2"/>
          <p:cNvSpPr>
            <a:spLocks noGrp="1"/>
          </p:cNvSpPr>
          <p:nvPr>
            <p:ph type="body" idx="1"/>
          </p:nvPr>
        </p:nvSpPr>
        <p:spPr>
          <a:xfrm>
            <a:off x="342900" y="2046817"/>
            <a:ext cx="3030141" cy="85301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마스터 텍스트 스타일을 편집합니다</a:t>
            </a:r>
          </a:p>
        </p:txBody>
      </p:sp>
      <p:sp>
        <p:nvSpPr>
          <p:cNvPr id="4" name="내용 개체 틀 3"/>
          <p:cNvSpPr>
            <a:spLocks noGrp="1"/>
          </p:cNvSpPr>
          <p:nvPr>
            <p:ph sz="half" idx="2"/>
          </p:nvPr>
        </p:nvSpPr>
        <p:spPr>
          <a:xfrm>
            <a:off x="342900" y="2899833"/>
            <a:ext cx="3030141" cy="5268384"/>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5" name="텍스트 개체 틀 4"/>
          <p:cNvSpPr>
            <a:spLocks noGrp="1"/>
          </p:cNvSpPr>
          <p:nvPr>
            <p:ph type="body" sz="quarter" idx="3"/>
          </p:nvPr>
        </p:nvSpPr>
        <p:spPr>
          <a:xfrm>
            <a:off x="3483769" y="2046817"/>
            <a:ext cx="3031331" cy="85301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마스터 텍스트 스타일을 편집합니다</a:t>
            </a:r>
          </a:p>
        </p:txBody>
      </p:sp>
      <p:sp>
        <p:nvSpPr>
          <p:cNvPr id="6" name="내용 개체 틀 5"/>
          <p:cNvSpPr>
            <a:spLocks noGrp="1"/>
          </p:cNvSpPr>
          <p:nvPr>
            <p:ph sz="quarter" idx="4"/>
          </p:nvPr>
        </p:nvSpPr>
        <p:spPr>
          <a:xfrm>
            <a:off x="3483769" y="2899833"/>
            <a:ext cx="3031331" cy="5268384"/>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7" name="날짜 개체 틀 6"/>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8" name="바닥글 개체 틀 7"/>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9" name="슬라이드 번호 개체 틀 8"/>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62001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날짜 개체 틀 2"/>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28102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90860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64067"/>
            <a:ext cx="2256235" cy="1549400"/>
          </a:xfrm>
        </p:spPr>
        <p:txBody>
          <a:bodyPr rtlCol="0" anchor="b"/>
          <a:lstStyle>
            <a:lvl1pPr algn="l">
              <a:defRPr sz="2000" b="1"/>
            </a:lvl1pPr>
          </a:lstStyle>
          <a:p>
            <a:pPr rtl="0"/>
            <a:r>
              <a:rPr lang="sv-SE"/>
              <a:t>마스터 제목 스타일 편집</a:t>
            </a:r>
            <a:endParaRPr lang="ko-KR" altLang="en-US"/>
          </a:p>
        </p:txBody>
      </p:sp>
      <p:sp>
        <p:nvSpPr>
          <p:cNvPr id="3" name="내용 개체 틀 2"/>
          <p:cNvSpPr>
            <a:spLocks noGrp="1"/>
          </p:cNvSpPr>
          <p:nvPr>
            <p:ph idx="1"/>
          </p:nvPr>
        </p:nvSpPr>
        <p:spPr>
          <a:xfrm>
            <a:off x="2681287" y="364067"/>
            <a:ext cx="3833813" cy="780415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텍스트 개체 틀 3"/>
          <p:cNvSpPr>
            <a:spLocks noGrp="1"/>
          </p:cNvSpPr>
          <p:nvPr>
            <p:ph type="body" sz="half" idx="2"/>
          </p:nvPr>
        </p:nvSpPr>
        <p:spPr>
          <a:xfrm>
            <a:off x="342900" y="1913467"/>
            <a:ext cx="2256235" cy="625475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마스터 텍스트 스타일을 편집합니다</a:t>
            </a:r>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28181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216" y="6400800"/>
            <a:ext cx="4114800" cy="755651"/>
          </a:xfrm>
        </p:spPr>
        <p:txBody>
          <a:bodyPr rtlCol="0" anchor="b"/>
          <a:lstStyle>
            <a:lvl1pPr algn="l">
              <a:defRPr sz="2000" b="1"/>
            </a:lvl1pPr>
          </a:lstStyle>
          <a:p>
            <a:pPr rtl="0"/>
            <a:r>
              <a:rPr lang="sv-SE"/>
              <a:t>마스터 제목 스타일 편집</a:t>
            </a:r>
            <a:endParaRPr lang="ko-KR" altLang="en-US"/>
          </a:p>
        </p:txBody>
      </p:sp>
      <p:sp>
        <p:nvSpPr>
          <p:cNvPr id="3" name="그림 개체 틀 2"/>
          <p:cNvSpPr>
            <a:spLocks noGrp="1"/>
          </p:cNvSpPr>
          <p:nvPr>
            <p:ph type="pic" idx="1"/>
          </p:nvPr>
        </p:nvSpPr>
        <p:spPr>
          <a:xfrm>
            <a:off x="1344216" y="817033"/>
            <a:ext cx="4114800" cy="54864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ko-KR" altLang="en-US" dirty="0"/>
          </a:p>
        </p:txBody>
      </p:sp>
      <p:sp>
        <p:nvSpPr>
          <p:cNvPr id="4" name="텍스트 개체 틀 3"/>
          <p:cNvSpPr>
            <a:spLocks noGrp="1"/>
          </p:cNvSpPr>
          <p:nvPr>
            <p:ph type="body" sz="half" idx="2"/>
          </p:nvPr>
        </p:nvSpPr>
        <p:spPr>
          <a:xfrm>
            <a:off x="1344216" y="7156451"/>
            <a:ext cx="4114800" cy="107314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마스터 텍스트 스타일을 편집합니다</a:t>
            </a:r>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rtlCol="0"/>
          <a:lstStyle/>
          <a:p>
            <a:pPr rtl="0"/>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41067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pPr rtl="0"/>
            <a:r>
              <a:rPr lang="sv-SE"/>
              <a:t>마스터 제목 스타일 편집</a:t>
            </a:r>
            <a:endParaRPr lang="ko-KR" altLang="en-US"/>
          </a:p>
        </p:txBody>
      </p:sp>
      <p:sp>
        <p:nvSpPr>
          <p:cNvPr id="3" name="텍스트 개체 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CCA36F3-C86A-4D0D-8173-0C2273B2443D}" type="datetimeFigureOut">
              <a:rPr lang="ko-KR" altLang="en-US" smtClean="0">
                <a:solidFill>
                  <a:prstClr val="black">
                    <a:tint val="75000"/>
                  </a:prstClr>
                </a:solidFill>
              </a:rPr>
              <a:pPr rtl="0"/>
              <a:t>2021-05-17</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5C0FE35-3EA5-40AF-B5BC-88CF547C4DA6}"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251297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s://www.coupang.com/np/search?q%3D%EA%B3%A0%EC%9E%84%EB%AA%A9%26channel%3Drelate&amp;psig=AOvVaw2DLXaGa4EZyuZK3nnVxso4&amp;ust=1591789794534000&amp;source=images&amp;cd=vfe&amp;ved=0CAIQjRxqFwoTCJjV-pzV9OkCFQAAAAAdAAAAABAD"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gif"/><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58.87.45.243:8081/thumbsrv/getThumbnail?path=0001e241/80/0e/ce/d7.jpeg&amp;store=thumbnail_stor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6" y="1835696"/>
            <a:ext cx="6528726" cy="4896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표 5"/>
          <p:cNvGraphicFramePr>
            <a:graphicFrameLocks noGrp="1"/>
          </p:cNvGraphicFramePr>
          <p:nvPr>
            <p:extLst>
              <p:ext uri="{D42A27DB-BD31-4B8C-83A1-F6EECF244321}">
                <p14:modId xmlns:p14="http://schemas.microsoft.com/office/powerpoint/2010/main" val="2125279737"/>
              </p:ext>
            </p:extLst>
          </p:nvPr>
        </p:nvGraphicFramePr>
        <p:xfrm>
          <a:off x="694179" y="1475656"/>
          <a:ext cx="5277619" cy="1143000"/>
        </p:xfrm>
        <a:graphic>
          <a:graphicData uri="http://schemas.openxmlformats.org/drawingml/2006/table">
            <a:tbl>
              <a:tblPr/>
              <a:tblGrid>
                <a:gridCol w="5277619">
                  <a:extLst>
                    <a:ext uri="{9D8B030D-6E8A-4147-A177-3AD203B41FA5}">
                      <a16:colId xmlns:a16="http://schemas.microsoft.com/office/drawing/2014/main" xmlns="" val="20000"/>
                    </a:ext>
                  </a:extLst>
                </a:gridCol>
              </a:tblGrid>
              <a:tr h="1143000">
                <a:tc>
                  <a:txBody>
                    <a:bodyPr/>
                    <a:lstStyle/>
                    <a:p>
                      <a:pPr algn="ctr" rtl="0" latinLnBrk="0">
                        <a:spcAft>
                          <a:spcPts val="0"/>
                        </a:spcAft>
                      </a:pPr>
                      <a:r>
                        <a:rPr lang="sv-SE" sz="2400" b="1" kern="100" dirty="0">
                          <a:solidFill>
                            <a:srgbClr val="C00000"/>
                          </a:solidFill>
                          <a:effectLst/>
                          <a:latin typeface="Tahoma" pitchFamily="34" charset="0"/>
                          <a:ea typeface="Tahoma" pitchFamily="34" charset="0"/>
                          <a:cs typeface="Tahoma" pitchFamily="34" charset="0"/>
                        </a:rPr>
                        <a:t>Räddningsmanual</a:t>
                      </a:r>
                      <a:endParaRPr lang="ko-KR" sz="300" b="1" kern="100" dirty="0">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3959" tIns="45720" rIns="2212278" bIns="45720" numCol="1" rtlCol="0" anchor="ctr" anchorCtr="0" compatLnSpc="1">
            <a:prstTxWarp prst="textNoShape">
              <a:avLst/>
            </a:prstTxWarp>
            <a:spAutoFit/>
          </a:bodyPr>
          <a:lstStyle/>
          <a:p>
            <a:pPr rtl="0" fontAlgn="base">
              <a:spcBef>
                <a:spcPct val="0"/>
              </a:spcBef>
              <a:spcAft>
                <a:spcPct val="0"/>
              </a:spcAft>
            </a:pPr>
            <a:endParaRPr kumimoji="1" lang="ko-KR" altLang="ko-KR" dirty="0">
              <a:solidFill>
                <a:prstClr val="black"/>
              </a:solidFill>
              <a:latin typeface="굴림" pitchFamily="50" charset="-127"/>
              <a:ea typeface="굴림" pitchFamily="50" charset="-127"/>
              <a:cs typeface="굴림" pitchFamily="50" charset="-127"/>
            </a:endParaRPr>
          </a:p>
        </p:txBody>
      </p:sp>
      <p:sp>
        <p:nvSpPr>
          <p:cNvPr id="3" name="Rectangle 6"/>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3959" tIns="45720" rIns="2212278" bIns="45720" numCol="1" rtlCol="0" anchor="ctr" anchorCtr="0" compatLnSpc="1">
            <a:prstTxWarp prst="textNoShape">
              <a:avLst/>
            </a:prstTxWarp>
            <a:spAutoFit/>
          </a:bodyPr>
          <a:lstStyle/>
          <a:p>
            <a:pPr rtl="0" fontAlgn="base">
              <a:spcBef>
                <a:spcPct val="0"/>
              </a:spcBef>
              <a:spcAft>
                <a:spcPct val="0"/>
              </a:spcAft>
            </a:pPr>
            <a:endParaRPr kumimoji="1" lang="ko-KR" altLang="ko-KR" dirty="0">
              <a:solidFill>
                <a:prstClr val="black"/>
              </a:solidFill>
              <a:latin typeface="굴림" pitchFamily="50" charset="-127"/>
              <a:ea typeface="굴림" pitchFamily="50" charset="-127"/>
              <a:cs typeface="굴림" pitchFamily="50" charset="-127"/>
            </a:endParaRPr>
          </a:p>
        </p:txBody>
      </p:sp>
      <p:pic>
        <p:nvPicPr>
          <p:cNvPr id="11" name="그림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910" y="-36512"/>
            <a:ext cx="3491482" cy="761496"/>
          </a:xfrm>
          <a:prstGeom prst="rect">
            <a:avLst/>
          </a:prstGeom>
        </p:spPr>
      </p:pic>
      <p:graphicFrame>
        <p:nvGraphicFramePr>
          <p:cNvPr id="12" name="표 11"/>
          <p:cNvGraphicFramePr>
            <a:graphicFrameLocks noGrp="1"/>
          </p:cNvGraphicFramePr>
          <p:nvPr>
            <p:extLst>
              <p:ext uri="{D42A27DB-BD31-4B8C-83A1-F6EECF244321}">
                <p14:modId xmlns:p14="http://schemas.microsoft.com/office/powerpoint/2010/main" val="1544237359"/>
              </p:ext>
            </p:extLst>
          </p:nvPr>
        </p:nvGraphicFramePr>
        <p:xfrm>
          <a:off x="548680" y="6084168"/>
          <a:ext cx="5781675" cy="2718048"/>
        </p:xfrm>
        <a:graphic>
          <a:graphicData uri="http://schemas.openxmlformats.org/drawingml/2006/table">
            <a:tbl>
              <a:tblPr/>
              <a:tblGrid>
                <a:gridCol w="5781675">
                  <a:extLst>
                    <a:ext uri="{9D8B030D-6E8A-4147-A177-3AD203B41FA5}">
                      <a16:colId xmlns:a16="http://schemas.microsoft.com/office/drawing/2014/main" xmlns="" val="20000"/>
                    </a:ext>
                  </a:extLst>
                </a:gridCol>
              </a:tblGrid>
              <a:tr h="1575048">
                <a:tc>
                  <a:txBody>
                    <a:bodyPr/>
                    <a:lstStyle/>
                    <a:p>
                      <a:pPr algn="ctr" rtl="0" latinLnBrk="0">
                        <a:spcAft>
                          <a:spcPts val="0"/>
                        </a:spcAft>
                      </a:pPr>
                      <a:r>
                        <a:rPr lang="sv-SE" sz="4000" b="1" i="1" kern="100">
                          <a:solidFill>
                            <a:schemeClr val="bg2">
                              <a:lumMod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SORENTO PHEV</a:t>
                      </a:r>
                      <a:endParaRPr lang="ko-KR" sz="700" b="1" i="1" kern="100" dirty="0">
                        <a:solidFill>
                          <a:schemeClr val="bg2">
                            <a:lumMod val="25000"/>
                          </a:schemeClr>
                        </a:solidFill>
                        <a:effectLst>
                          <a:outerShdw blurRad="38100" dist="38100" dir="2700000" algn="tl">
                            <a:srgbClr val="000000">
                              <a:alpha val="43137"/>
                            </a:srgbClr>
                          </a:outerShdw>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1143000">
                <a:tc>
                  <a:txBody>
                    <a:bodyPr/>
                    <a:lstStyle/>
                    <a:p>
                      <a:pPr algn="ctr" rtl="0" latinLnBrk="0">
                        <a:spcAft>
                          <a:spcPts val="0"/>
                        </a:spcAft>
                      </a:pPr>
                      <a:endParaRPr lang="ko-KR" sz="300" b="1" i="1" kern="100" dirty="0">
                        <a:solidFill>
                          <a:schemeClr val="bg2">
                            <a:lumMod val="25000"/>
                          </a:schemeClr>
                        </a:solidFill>
                        <a:effectLst>
                          <a:outerShdw blurRad="38100" dist="38100" dir="2700000" algn="tl">
                            <a:srgbClr val="000000">
                              <a:alpha val="43137"/>
                            </a:srgbClr>
                          </a:outerShdw>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491255302"/>
                  </a:ext>
                </a:extLst>
              </a:tr>
            </a:tbl>
          </a:graphicData>
        </a:graphic>
      </p:graphicFrame>
    </p:spTree>
    <p:extLst>
      <p:ext uri="{BB962C8B-B14F-4D97-AF65-F5344CB8AC3E}">
        <p14:creationId xmlns:p14="http://schemas.microsoft.com/office/powerpoint/2010/main" val="365098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8</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graphicFrame>
        <p:nvGraphicFramePr>
          <p:cNvPr id="21" name="표 20"/>
          <p:cNvGraphicFramePr>
            <a:graphicFrameLocks noGrp="1"/>
          </p:cNvGraphicFramePr>
          <p:nvPr>
            <p:extLst>
              <p:ext uri="{D42A27DB-BD31-4B8C-83A1-F6EECF244321}">
                <p14:modId xmlns:p14="http://schemas.microsoft.com/office/powerpoint/2010/main" val="2670478619"/>
              </p:ext>
            </p:extLst>
          </p:nvPr>
        </p:nvGraphicFramePr>
        <p:xfrm>
          <a:off x="260648" y="827584"/>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Motor</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7" name="표 26"/>
          <p:cNvGraphicFramePr>
            <a:graphicFrameLocks noGrp="1"/>
          </p:cNvGraphicFramePr>
          <p:nvPr>
            <p:extLst>
              <p:ext uri="{D42A27DB-BD31-4B8C-83A1-F6EECF244321}">
                <p14:modId xmlns:p14="http://schemas.microsoft.com/office/powerpoint/2010/main" val="3498355057"/>
              </p:ext>
            </p:extLst>
          </p:nvPr>
        </p:nvGraphicFramePr>
        <p:xfrm>
          <a:off x="260648" y="827584"/>
          <a:ext cx="4141298" cy="1440160"/>
        </p:xfrm>
        <a:graphic>
          <a:graphicData uri="http://schemas.openxmlformats.org/drawingml/2006/table">
            <a:tbl>
              <a:tblPr/>
              <a:tblGrid>
                <a:gridCol w="4141298">
                  <a:extLst>
                    <a:ext uri="{9D8B030D-6E8A-4147-A177-3AD203B41FA5}">
                      <a16:colId xmlns:a16="http://schemas.microsoft.com/office/drawing/2014/main" xmlns="" val="20000"/>
                    </a:ext>
                  </a:extLst>
                </a:gridCol>
              </a:tblGrid>
              <a:tr h="144016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Motorn i PHEV-fordonet konverterar elektrisk energi till drivkraft med en maximal effekt på 59,3 hk (44,2 kW) </a:t>
                      </a:r>
                      <a:b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och max. vridmoment på 195 lb-ft (264 Nm).</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4189272399"/>
              </p:ext>
            </p:extLst>
          </p:nvPr>
        </p:nvGraphicFramePr>
        <p:xfrm>
          <a:off x="260648" y="2411760"/>
          <a:ext cx="3024336" cy="288032"/>
        </p:xfrm>
        <a:graphic>
          <a:graphicData uri="http://schemas.openxmlformats.org/drawingml/2006/table">
            <a:tbl>
              <a:tblPr/>
              <a:tblGrid>
                <a:gridCol w="302433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HPCU (hybrideffektstyrenhet)</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670411507"/>
              </p:ext>
            </p:extLst>
          </p:nvPr>
        </p:nvGraphicFramePr>
        <p:xfrm>
          <a:off x="260648" y="5408675"/>
          <a:ext cx="2808312" cy="312083"/>
        </p:xfrm>
        <a:graphic>
          <a:graphicData uri="http://schemas.openxmlformats.org/drawingml/2006/table">
            <a:tbl>
              <a:tblPr/>
              <a:tblGrid>
                <a:gridCol w="2808312">
                  <a:extLst>
                    <a:ext uri="{9D8B030D-6E8A-4147-A177-3AD203B41FA5}">
                      <a16:colId xmlns:a16="http://schemas.microsoft.com/office/drawing/2014/main" xmlns="" val="20000"/>
                    </a:ext>
                  </a:extLst>
                </a:gridCol>
              </a:tblGrid>
              <a:tr h="312083">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Högspänningsbatteri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3080261164"/>
              </p:ext>
            </p:extLst>
          </p:nvPr>
        </p:nvGraphicFramePr>
        <p:xfrm>
          <a:off x="332655" y="7092280"/>
          <a:ext cx="2808312" cy="288032"/>
        </p:xfrm>
        <a:graphic>
          <a:graphicData uri="http://schemas.openxmlformats.org/drawingml/2006/table">
            <a:tbl>
              <a:tblPr/>
              <a:tblGrid>
                <a:gridCol w="28083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Hybridstartgenerator (HSG)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2023072847"/>
              </p:ext>
            </p:extLst>
          </p:nvPr>
        </p:nvGraphicFramePr>
        <p:xfrm>
          <a:off x="332655" y="7455521"/>
          <a:ext cx="4248473" cy="785686"/>
        </p:xfrm>
        <a:graphic>
          <a:graphicData uri="http://schemas.openxmlformats.org/drawingml/2006/table">
            <a:tbl>
              <a:tblPr/>
              <a:tblGrid>
                <a:gridCol w="4248473">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HSG startar om motorn i lägena ICE/HEV och laddar även högspänningsbatteriet under körning, eftersom detta är generatorn på ett hybridfordon.</a:t>
                      </a:r>
                      <a:endParaRPr lang="ko-KR" altLang="en-US" sz="1200" kern="100" baseline="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9" name="그림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610" y="801227"/>
            <a:ext cx="16954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137" y="2475408"/>
            <a:ext cx="2333166" cy="214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610" y="7380312"/>
            <a:ext cx="1616190" cy="147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88640" y="2771800"/>
            <a:ext cx="4248497" cy="2270686"/>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anose="020B0604030504040204" pitchFamily="34" charset="0"/>
                <a:ea typeface="기아 Light" pitchFamily="50" charset="-127"/>
                <a:cs typeface="Tahoma" panose="020B0604030504040204" pitchFamily="34" charset="0"/>
              </a:rPr>
              <a:t>HPCU-enheten består av en växelriktare/omformare </a:t>
            </a:r>
            <a:br>
              <a:rPr lang="sv-SE" sz="1200" kern="100" dirty="0">
                <a:solidFill>
                  <a:srgbClr val="000000"/>
                </a:solidFill>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latin typeface="Tahoma" panose="020B0604030504040204" pitchFamily="34" charset="0"/>
                <a:ea typeface="기아 Light" pitchFamily="50" charset="-127"/>
                <a:cs typeface="Tahoma" panose="020B0604030504040204" pitchFamily="34" charset="0"/>
              </a:rPr>
              <a:t>och en LDC (lågeffekts DC/DC-omvandlare) i ett hus. Omformaren omvandlar likström till växelström för strömförsörjning av motorn. </a:t>
            </a:r>
          </a:p>
          <a:p>
            <a:pPr rtl="0" latinLnBrk="0">
              <a:lnSpc>
                <a:spcPct val="150000"/>
              </a:lnSpc>
              <a:defRPr/>
            </a:pPr>
            <a:r>
              <a:rPr lang="sv-SE" sz="1200" kern="100" dirty="0">
                <a:solidFill>
                  <a:srgbClr val="000000"/>
                </a:solidFill>
                <a:latin typeface="Tahoma" panose="020B0604030504040204" pitchFamily="34" charset="0"/>
                <a:ea typeface="기아 Light" pitchFamily="50" charset="-127"/>
                <a:cs typeface="Tahoma" panose="020B0604030504040204" pitchFamily="34" charset="0"/>
              </a:rPr>
              <a:t>Omformaren omvandlar även växelström till likström </a:t>
            </a:r>
            <a:br>
              <a:rPr lang="sv-SE" sz="1200" kern="100" dirty="0">
                <a:solidFill>
                  <a:srgbClr val="000000"/>
                </a:solidFill>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latin typeface="Tahoma" panose="020B0604030504040204" pitchFamily="34" charset="0"/>
                <a:ea typeface="기아 Light" pitchFamily="50" charset="-127"/>
                <a:cs typeface="Tahoma" panose="020B0604030504040204" pitchFamily="34" charset="0"/>
              </a:rPr>
              <a:t>för laddning av högspänningsbatteriet. LDC:n överför högspänningselektricitet till 12 volt för laddning </a:t>
            </a:r>
            <a:br>
              <a:rPr lang="sv-SE" sz="1200" kern="100" dirty="0">
                <a:solidFill>
                  <a:srgbClr val="000000"/>
                </a:solidFill>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latin typeface="Tahoma" panose="020B0604030504040204" pitchFamily="34" charset="0"/>
                <a:ea typeface="기아 Light" pitchFamily="50" charset="-127"/>
                <a:cs typeface="Tahoma" panose="020B0604030504040204" pitchFamily="34" charset="0"/>
              </a:rPr>
              <a:t>av 12 V-hjälpbatteriet.</a:t>
            </a:r>
          </a:p>
        </p:txBody>
      </p:sp>
      <p:pic>
        <p:nvPicPr>
          <p:cNvPr id="3" name="그림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946" y="5564717"/>
            <a:ext cx="2403547" cy="1422282"/>
          </a:xfrm>
          <a:prstGeom prst="rect">
            <a:avLst/>
          </a:prstGeom>
        </p:spPr>
      </p:pic>
      <p:graphicFrame>
        <p:nvGraphicFramePr>
          <p:cNvPr id="45" name="표 44"/>
          <p:cNvGraphicFramePr>
            <a:graphicFrameLocks noGrp="1"/>
          </p:cNvGraphicFramePr>
          <p:nvPr>
            <p:extLst>
              <p:ext uri="{D42A27DB-BD31-4B8C-83A1-F6EECF244321}">
                <p14:modId xmlns:p14="http://schemas.microsoft.com/office/powerpoint/2010/main" val="2220768196"/>
              </p:ext>
            </p:extLst>
          </p:nvPr>
        </p:nvGraphicFramePr>
        <p:xfrm>
          <a:off x="260648" y="5795277"/>
          <a:ext cx="4320480" cy="903394"/>
        </p:xfrm>
        <a:graphic>
          <a:graphicData uri="http://schemas.openxmlformats.org/drawingml/2006/table">
            <a:tbl>
              <a:tblPr/>
              <a:tblGrid>
                <a:gridCol w="4320480">
                  <a:extLst>
                    <a:ext uri="{9D8B030D-6E8A-4147-A177-3AD203B41FA5}">
                      <a16:colId xmlns:a16="http://schemas.microsoft.com/office/drawing/2014/main" xmlns="" val="20000"/>
                    </a:ext>
                  </a:extLst>
                </a:gridCol>
              </a:tblGrid>
              <a:tr h="903394">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Högspänningsbatterimodulerna matar och lagrar</a:t>
                      </a:r>
                    </a:p>
                    <a:p>
                      <a:pPr marL="0" marR="0" indent="0" algn="just"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elektrisk energi från drivmotorn och är ett litiumjon- </a:t>
                      </a:r>
                    </a:p>
                    <a:p>
                      <a:pPr marL="0" marR="0" indent="0" algn="just"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polymerbatteri med specifikationerna 360 V/38,3 Ah/1,38 kWh. </a:t>
                      </a:r>
                      <a:endParaRPr lang="en-US" altLang="ko-KR" sz="1200" b="1" kern="100" baseline="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56495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9</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graphicFrame>
        <p:nvGraphicFramePr>
          <p:cNvPr id="21" name="표 20"/>
          <p:cNvGraphicFramePr>
            <a:graphicFrameLocks noGrp="1"/>
          </p:cNvGraphicFramePr>
          <p:nvPr>
            <p:extLst>
              <p:ext uri="{D42A27DB-BD31-4B8C-83A1-F6EECF244321}">
                <p14:modId xmlns:p14="http://schemas.microsoft.com/office/powerpoint/2010/main" val="3915445307"/>
              </p:ext>
            </p:extLst>
          </p:nvPr>
        </p:nvGraphicFramePr>
        <p:xfrm>
          <a:off x="349920" y="2419685"/>
          <a:ext cx="2736304" cy="288032"/>
        </p:xfrm>
        <a:graphic>
          <a:graphicData uri="http://schemas.openxmlformats.org/drawingml/2006/table">
            <a:tbl>
              <a:tblPr/>
              <a:tblGrid>
                <a:gridCol w="273630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Orange högspänningskablar</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7" name="표 26"/>
          <p:cNvGraphicFramePr>
            <a:graphicFrameLocks noGrp="1"/>
          </p:cNvGraphicFramePr>
          <p:nvPr>
            <p:extLst>
              <p:ext uri="{D42A27DB-BD31-4B8C-83A1-F6EECF244321}">
                <p14:modId xmlns:p14="http://schemas.microsoft.com/office/powerpoint/2010/main" val="3582308544"/>
              </p:ext>
            </p:extLst>
          </p:nvPr>
        </p:nvGraphicFramePr>
        <p:xfrm>
          <a:off x="324768" y="2707717"/>
          <a:ext cx="6172200" cy="133432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38594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Högspänningskablarna är orange i enlighet med SAE-standarderna. Kablarna är dragna under bilens golv och kopplar ihop högspänningsbatteriet med HPCU-enheten, motorn, LDC:n, omformaren, OBC och andra högspänningskomponenter i bilens framparti.</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Att det finns orange kablar under motorhuven, i batterifacket under golvet eller </a:t>
                      </a:r>
                      <a:br>
                        <a:rPr lang="sv-SE" sz="1200" kern="100" dirty="0">
                          <a:solidFill>
                            <a:schemeClr val="tx1"/>
                          </a:solidFill>
                          <a:effectLst/>
                          <a:latin typeface="Tahoma" pitchFamily="34" charset="0"/>
                          <a:ea typeface="Tahoma" pitchFamily="34" charset="0"/>
                          <a:cs typeface="Tahoma" pitchFamily="34" charset="0"/>
                        </a:rPr>
                      </a:br>
                      <a:r>
                        <a:rPr lang="sv-SE" sz="1200" kern="100" dirty="0">
                          <a:solidFill>
                            <a:schemeClr val="tx1"/>
                          </a:solidFill>
                          <a:effectLst/>
                          <a:latin typeface="Tahoma" pitchFamily="34" charset="0"/>
                          <a:ea typeface="Tahoma" pitchFamily="34" charset="0"/>
                          <a:cs typeface="Tahoma" pitchFamily="34" charset="0"/>
                        </a:rPr>
                        <a:t>orange sköldar under bilen visar att fordonet är ett elfordon. </a:t>
                      </a:r>
                      <a:endParaRPr lang="en-US" altLang="ko-KR" sz="1200"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graphicFrame>
        <p:nvGraphicFramePr>
          <p:cNvPr id="15" name="표 14"/>
          <p:cNvGraphicFramePr>
            <a:graphicFrameLocks noGrp="1"/>
          </p:cNvGraphicFramePr>
          <p:nvPr>
            <p:extLst>
              <p:ext uri="{D42A27DB-BD31-4B8C-83A1-F6EECF244321}">
                <p14:modId xmlns:p14="http://schemas.microsoft.com/office/powerpoint/2010/main" val="2165706114"/>
              </p:ext>
            </p:extLst>
          </p:nvPr>
        </p:nvGraphicFramePr>
        <p:xfrm>
          <a:off x="349920" y="1007603"/>
          <a:ext cx="3672409" cy="1224136"/>
        </p:xfrm>
        <a:graphic>
          <a:graphicData uri="http://schemas.openxmlformats.org/drawingml/2006/table">
            <a:tbl>
              <a:tblPr/>
              <a:tblGrid>
                <a:gridCol w="3672409">
                  <a:extLst>
                    <a:ext uri="{9D8B030D-6E8A-4147-A177-3AD203B41FA5}">
                      <a16:colId xmlns:a16="http://schemas.microsoft.com/office/drawing/2014/main" xmlns="" val="20000"/>
                    </a:ext>
                  </a:extLst>
                </a:gridCol>
              </a:tblGrid>
              <a:tr h="122413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OBC är batteriets laddningsutrustning som </a:t>
                      </a:r>
                      <a:b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omvandlar växelström till likström för </a:t>
                      </a:r>
                      <a:b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att ladda högspänningsbatteriet.</a:t>
                      </a:r>
                      <a:endParaRPr lang="en-US" altLang="ko-KR" sz="1200" kern="100" dirty="0">
                        <a:solidFill>
                          <a:srgbClr val="000000"/>
                        </a:solidFill>
                        <a:effectLst/>
                        <a:latin typeface="Tahoma" panose="020B0604030504040204" pitchFamily="34" charset="0"/>
                        <a:ea typeface="기아 Light"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303633583"/>
              </p:ext>
            </p:extLst>
          </p:nvPr>
        </p:nvGraphicFramePr>
        <p:xfrm>
          <a:off x="323652" y="915442"/>
          <a:ext cx="2232248" cy="288032"/>
        </p:xfrm>
        <a:graphic>
          <a:graphicData uri="http://schemas.openxmlformats.org/drawingml/2006/table">
            <a:tbl>
              <a:tblPr/>
              <a:tblGrid>
                <a:gridCol w="223224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Ombordladdare (OBC)</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3" name="그림 2"/>
          <p:cNvPicPr>
            <a:picLocks noChangeAspect="1"/>
          </p:cNvPicPr>
          <p:nvPr/>
        </p:nvPicPr>
        <p:blipFill>
          <a:blip r:embed="rId3"/>
          <a:stretch>
            <a:fillRect/>
          </a:stretch>
        </p:blipFill>
        <p:spPr>
          <a:xfrm>
            <a:off x="4270815" y="787229"/>
            <a:ext cx="1978156" cy="1682499"/>
          </a:xfrm>
          <a:prstGeom prst="rect">
            <a:avLst/>
          </a:prstGeom>
        </p:spPr>
      </p:pic>
    </p:spTree>
    <p:extLst>
      <p:ext uri="{BB962C8B-B14F-4D97-AF65-F5344CB8AC3E}">
        <p14:creationId xmlns:p14="http://schemas.microsoft.com/office/powerpoint/2010/main" val="407563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그림 21"/>
          <p:cNvPicPr>
            <a:picLocks noChangeAspect="1"/>
          </p:cNvPicPr>
          <p:nvPr/>
        </p:nvPicPr>
        <p:blipFill>
          <a:blip r:embed="rId2"/>
          <a:stretch>
            <a:fillRect/>
          </a:stretch>
        </p:blipFill>
        <p:spPr>
          <a:xfrm>
            <a:off x="2060144" y="2247846"/>
            <a:ext cx="1852088" cy="1388050"/>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10</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sp>
        <p:nvSpPr>
          <p:cNvPr id="14" name="직사각형 13"/>
          <p:cNvSpPr/>
          <p:nvPr/>
        </p:nvSpPr>
        <p:spPr>
          <a:xfrm>
            <a:off x="421250" y="1175808"/>
            <a:ext cx="6151169" cy="4209679"/>
          </a:xfrm>
          <a:prstGeom prst="rect">
            <a:avLst/>
          </a:prstGeom>
        </p:spPr>
        <p:txBody>
          <a:bodyPr wrap="square" rtlCol="0">
            <a:spAutoFit/>
          </a:bodyPr>
          <a:lstStyle/>
          <a:p>
            <a:pPr marL="171450" indent="-171450" algn="just" rtl="0">
              <a:lnSpc>
                <a:spcPct val="150000"/>
              </a:lnSpc>
              <a:buFont typeface="Wingdings" pitchFamily="2" charset="2"/>
              <a:buChar char="l"/>
            </a:pPr>
            <a:r>
              <a:rPr lang="sv-SE" sz="1200" i="1" dirty="0">
                <a:solidFill>
                  <a:prstClr val="black"/>
                </a:solidFill>
                <a:latin typeface="Tahoma" pitchFamily="34" charset="0"/>
                <a:ea typeface="Tahoma" pitchFamily="34" charset="0"/>
                <a:cs typeface="Tahoma" pitchFamily="34" charset="0"/>
              </a:rPr>
              <a:t>Kapa eller koppla aldrig från de orange högspänningskablarna eller koppla från </a:t>
            </a:r>
            <a:br>
              <a:rPr lang="sv-SE" sz="1200" i="1" dirty="0">
                <a:solidFill>
                  <a:prstClr val="black"/>
                </a:solidFill>
                <a:latin typeface="Tahoma" pitchFamily="34" charset="0"/>
                <a:ea typeface="Tahoma" pitchFamily="34" charset="0"/>
                <a:cs typeface="Tahoma" pitchFamily="34" charset="0"/>
              </a:rPr>
            </a:br>
            <a:r>
              <a:rPr lang="sv-SE" sz="1200" i="1" dirty="0">
                <a:solidFill>
                  <a:prstClr val="black"/>
                </a:solidFill>
                <a:latin typeface="Tahoma" pitchFamily="34" charset="0"/>
                <a:ea typeface="Tahoma" pitchFamily="34" charset="0"/>
                <a:cs typeface="Tahoma" pitchFamily="34" charset="0"/>
              </a:rPr>
              <a:t>kontaktdonen utan att först ha inaktiverat systemet genom att ta bort säkerhets-</a:t>
            </a:r>
            <a:br>
              <a:rPr lang="sv-SE" sz="1200" i="1" dirty="0">
                <a:solidFill>
                  <a:prstClr val="black"/>
                </a:solidFill>
                <a:latin typeface="Tahoma" pitchFamily="34" charset="0"/>
                <a:ea typeface="Tahoma" pitchFamily="34" charset="0"/>
                <a:cs typeface="Tahoma" pitchFamily="34" charset="0"/>
              </a:rPr>
            </a:br>
            <a:r>
              <a:rPr lang="sv-SE" sz="1200" i="1" dirty="0">
                <a:solidFill>
                  <a:prstClr val="black"/>
                </a:solidFill>
                <a:latin typeface="Tahoma" pitchFamily="34" charset="0"/>
                <a:ea typeface="Tahoma" pitchFamily="34" charset="0"/>
                <a:cs typeface="Tahoma" pitchFamily="34" charset="0"/>
              </a:rPr>
              <a:t>kontakten (A) (placerad i motorrummet). </a:t>
            </a:r>
          </a:p>
          <a:p>
            <a:pPr marL="171450" indent="-171450" algn="just" rtl="0">
              <a:lnSpc>
                <a:spcPct val="150000"/>
              </a:lnSpc>
              <a:buFont typeface="Wingdings" pitchFamily="2" charset="2"/>
              <a:buChar char="l"/>
            </a:pPr>
            <a:endParaRPr lang="sv-SE" altLang="ko-KR" sz="1200" i="1" dirty="0">
              <a:solidFill>
                <a:prstClr val="black"/>
              </a:solidFill>
              <a:latin typeface="Tahoma" pitchFamily="34" charset="0"/>
              <a:ea typeface="Tahoma" pitchFamily="34" charset="0"/>
              <a:cs typeface="Tahoma" pitchFamily="34" charset="0"/>
            </a:endParaRPr>
          </a:p>
          <a:p>
            <a:pPr marL="171450" indent="-171450" algn="just" rtl="0">
              <a:lnSpc>
                <a:spcPct val="150000"/>
              </a:lnSpc>
              <a:buFont typeface="Wingdings" pitchFamily="2" charset="2"/>
              <a:buChar char="l"/>
            </a:pPr>
            <a:endParaRPr lang="sv-SE" altLang="ko-KR" sz="1200" i="1" dirty="0">
              <a:solidFill>
                <a:prstClr val="black"/>
              </a:solidFill>
              <a:latin typeface="Tahoma" pitchFamily="34" charset="0"/>
              <a:ea typeface="Tahoma" pitchFamily="34" charset="0"/>
              <a:cs typeface="Tahoma" pitchFamily="34" charset="0"/>
            </a:endParaRPr>
          </a:p>
          <a:p>
            <a:pPr marL="171450" indent="-171450" algn="just" rtl="0">
              <a:lnSpc>
                <a:spcPct val="150000"/>
              </a:lnSpc>
              <a:buFont typeface="Wingdings" pitchFamily="2" charset="2"/>
              <a:buChar char="l"/>
            </a:pPr>
            <a:endParaRPr lang="en-US" altLang="ko-KR" sz="1200" i="1" dirty="0">
              <a:solidFill>
                <a:prstClr val="black"/>
              </a:solidFill>
              <a:latin typeface="Tahoma" pitchFamily="34" charset="0"/>
              <a:ea typeface="Tahoma" pitchFamily="34" charset="0"/>
              <a:cs typeface="Tahoma" pitchFamily="34" charset="0"/>
            </a:endParaRPr>
          </a:p>
          <a:p>
            <a:pPr rtl="0">
              <a:lnSpc>
                <a:spcPct val="150000"/>
              </a:lnSpc>
            </a:pPr>
            <a:endParaRPr lang="en-US" altLang="ko-KR" sz="1200" i="1" dirty="0">
              <a:solidFill>
                <a:prstClr val="black"/>
              </a:solidFill>
              <a:latin typeface="Tahoma" pitchFamily="34" charset="0"/>
              <a:ea typeface="Tahoma" pitchFamily="34" charset="0"/>
              <a:cs typeface="Tahoma" pitchFamily="34" charset="0"/>
            </a:endParaRPr>
          </a:p>
          <a:p>
            <a:pPr rtl="0">
              <a:lnSpc>
                <a:spcPct val="150000"/>
              </a:lnSpc>
            </a:pPr>
            <a:endParaRPr lang="en-US" altLang="ko-KR" sz="1200" i="1" dirty="0">
              <a:solidFill>
                <a:prstClr val="black"/>
              </a:solidFill>
              <a:latin typeface="Tahoma" pitchFamily="34" charset="0"/>
              <a:ea typeface="Tahoma" pitchFamily="34" charset="0"/>
              <a:cs typeface="Tahoma" pitchFamily="34" charset="0"/>
            </a:endParaRPr>
          </a:p>
          <a:p>
            <a:pPr rtl="0">
              <a:lnSpc>
                <a:spcPct val="150000"/>
              </a:lnSpc>
            </a:pPr>
            <a:endParaRPr lang="en-US" altLang="ko-KR" sz="1200" i="1" dirty="0">
              <a:solidFill>
                <a:prstClr val="black"/>
              </a:solidFill>
              <a:latin typeface="Tahoma" pitchFamily="34" charset="0"/>
              <a:ea typeface="Tahoma" pitchFamily="34" charset="0"/>
              <a:cs typeface="Tahoma" pitchFamily="34" charset="0"/>
            </a:endParaRPr>
          </a:p>
          <a:p>
            <a:pPr rtl="0">
              <a:lnSpc>
                <a:spcPct val="150000"/>
              </a:lnSpc>
            </a:pPr>
            <a:endParaRPr lang="en-US" altLang="ko-KR" sz="1200" i="1" dirty="0">
              <a:solidFill>
                <a:prstClr val="black"/>
              </a:solidFill>
              <a:latin typeface="Tahoma" pitchFamily="34" charset="0"/>
              <a:ea typeface="Tahoma" pitchFamily="34" charset="0"/>
              <a:cs typeface="Tahoma" pitchFamily="34" charset="0"/>
            </a:endParaRPr>
          </a:p>
          <a:p>
            <a:pPr marL="171450" indent="-171450" rtl="0">
              <a:lnSpc>
                <a:spcPct val="150000"/>
              </a:lnSpc>
              <a:buFont typeface="Wingdings" pitchFamily="2" charset="2"/>
              <a:buChar char="l"/>
            </a:pPr>
            <a:r>
              <a:rPr lang="sv-SE" sz="1200" i="1" spc="-20" dirty="0">
                <a:solidFill>
                  <a:prstClr val="black"/>
                </a:solidFill>
                <a:latin typeface="Tahoma" pitchFamily="34" charset="0"/>
                <a:ea typeface="Tahoma" pitchFamily="34" charset="0"/>
                <a:cs typeface="Tahoma" pitchFamily="34" charset="0"/>
              </a:rPr>
              <a:t>Exponerade kablar eller ledningar kan vara synliga inne eller utanför bilen.  </a:t>
            </a:r>
            <a:br>
              <a:rPr lang="sv-SE" sz="1200" i="1" spc="-20" dirty="0">
                <a:solidFill>
                  <a:prstClr val="black"/>
                </a:solidFill>
                <a:latin typeface="Tahoma" pitchFamily="34" charset="0"/>
                <a:ea typeface="Tahoma" pitchFamily="34" charset="0"/>
                <a:cs typeface="Tahoma" pitchFamily="34" charset="0"/>
              </a:rPr>
            </a:br>
            <a:r>
              <a:rPr lang="sv-SE" sz="1200" i="1" spc="-20" dirty="0">
                <a:solidFill>
                  <a:prstClr val="black"/>
                </a:solidFill>
                <a:latin typeface="Tahoma" pitchFamily="34" charset="0"/>
                <a:ea typeface="Tahoma" pitchFamily="34" charset="0"/>
                <a:cs typeface="Tahoma" pitchFamily="34" charset="0"/>
              </a:rPr>
              <a:t>Rör aldrig ledningar, kablar, kontaktdon eller andra elektriska komponenter innan </a:t>
            </a:r>
            <a:br>
              <a:rPr lang="sv-SE" sz="1200" i="1" spc="-20" dirty="0">
                <a:solidFill>
                  <a:prstClr val="black"/>
                </a:solidFill>
                <a:latin typeface="Tahoma" pitchFamily="34" charset="0"/>
                <a:ea typeface="Tahoma" pitchFamily="34" charset="0"/>
                <a:cs typeface="Tahoma" pitchFamily="34" charset="0"/>
              </a:rPr>
            </a:br>
            <a:r>
              <a:rPr lang="sv-SE" sz="1200" i="1" spc="-20" dirty="0">
                <a:solidFill>
                  <a:prstClr val="black"/>
                </a:solidFill>
                <a:latin typeface="Tahoma" pitchFamily="34" charset="0"/>
                <a:ea typeface="Tahoma" pitchFamily="34" charset="0"/>
                <a:cs typeface="Tahoma" pitchFamily="34" charset="0"/>
              </a:rPr>
              <a:t>systemet har inaktiverats för att förhindra skador eller dödsfall på grund av elektrisk stöt.</a:t>
            </a:r>
          </a:p>
          <a:p>
            <a:pPr rtl="0">
              <a:lnSpc>
                <a:spcPct val="150000"/>
              </a:lnSpc>
            </a:pPr>
            <a:endParaRPr lang="en-US" altLang="ko-KR" sz="1200" i="1" dirty="0">
              <a:solidFill>
                <a:prstClr val="black"/>
              </a:solidFill>
              <a:latin typeface="Tahoma" pitchFamily="34" charset="0"/>
              <a:ea typeface="Tahoma" pitchFamily="34" charset="0"/>
              <a:cs typeface="Tahoma" pitchFamily="34" charset="0"/>
            </a:endParaRPr>
          </a:p>
          <a:p>
            <a:pPr rtl="0">
              <a:lnSpc>
                <a:spcPct val="150000"/>
              </a:lnSpc>
            </a:pPr>
            <a:r>
              <a:rPr lang="sv-SE" sz="1200" dirty="0">
                <a:solidFill>
                  <a:prstClr val="black"/>
                </a:solidFill>
                <a:latin typeface="Tahoma" pitchFamily="34" charset="0"/>
                <a:ea typeface="Tahoma" pitchFamily="34" charset="0"/>
                <a:cs typeface="Tahoma" pitchFamily="34" charset="0"/>
              </a:rPr>
              <a:t>Om dessa anvisningar inte följs kan det resultera i dödsfall på grund av elektrisk stöt.</a:t>
            </a:r>
            <a:endParaRPr lang="en-US" altLang="ko-KR" sz="1200" dirty="0">
              <a:solidFill>
                <a:prstClr val="black"/>
              </a:solidFill>
              <a:latin typeface="Tahoma" pitchFamily="34" charset="0"/>
              <a:ea typeface="Tahoma" pitchFamily="34" charset="0"/>
              <a:cs typeface="Tahoma"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95" t="21070" r="90717" b="76671"/>
          <a:stretch/>
        </p:blipFill>
        <p:spPr bwMode="auto">
          <a:xfrm>
            <a:off x="422316" y="793565"/>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표 16"/>
          <p:cNvGraphicFramePr>
            <a:graphicFrameLocks noGrp="1"/>
          </p:cNvGraphicFramePr>
          <p:nvPr>
            <p:extLst>
              <p:ext uri="{D42A27DB-BD31-4B8C-83A1-F6EECF244321}">
                <p14:modId xmlns:p14="http://schemas.microsoft.com/office/powerpoint/2010/main" val="609011718"/>
              </p:ext>
            </p:extLst>
          </p:nvPr>
        </p:nvGraphicFramePr>
        <p:xfrm>
          <a:off x="1819891" y="781819"/>
          <a:ext cx="2448272" cy="350874"/>
        </p:xfrm>
        <a:graphic>
          <a:graphicData uri="http://schemas.openxmlformats.org/drawingml/2006/table">
            <a:tbl>
              <a:tblPr/>
              <a:tblGrid>
                <a:gridCol w="2448272">
                  <a:extLst>
                    <a:ext uri="{9D8B030D-6E8A-4147-A177-3AD203B41FA5}">
                      <a16:colId xmlns:a16="http://schemas.microsoft.com/office/drawing/2014/main" xmlns="" val="20000"/>
                    </a:ext>
                  </a:extLst>
                </a:gridCol>
              </a:tblGrid>
              <a:tr h="35087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a:solidFill>
                            <a:srgbClr val="FF0000"/>
                          </a:solidFill>
                          <a:effectLst/>
                          <a:latin typeface="Tahoma" pitchFamily="34" charset="0"/>
                          <a:ea typeface="Tahoma" pitchFamily="34" charset="0"/>
                          <a:cs typeface="Tahoma" pitchFamily="34" charset="0"/>
                        </a:rPr>
                        <a:t>Högspänningskablar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8" name="직사각형 17"/>
          <p:cNvSpPr/>
          <p:nvPr/>
        </p:nvSpPr>
        <p:spPr>
          <a:xfrm>
            <a:off x="332656" y="719572"/>
            <a:ext cx="6239763" cy="8105742"/>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12" name="그림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5" name="그림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80" y="5462338"/>
            <a:ext cx="5429250" cy="3286125"/>
          </a:xfrm>
          <a:prstGeom prst="rect">
            <a:avLst/>
          </a:prstGeom>
        </p:spPr>
      </p:pic>
      <p:sp>
        <p:nvSpPr>
          <p:cNvPr id="13" name="TextBox 12">
            <a:extLst>
              <a:ext uri="{FF2B5EF4-FFF2-40B4-BE49-F238E27FC236}">
                <a16:creationId xmlns:a16="http://schemas.microsoft.com/office/drawing/2014/main" xmlns="" id="{36066681-3B8A-4610-95EF-57604BB9292F}"/>
              </a:ext>
            </a:extLst>
          </p:cNvPr>
          <p:cNvSpPr txBox="1"/>
          <p:nvPr/>
        </p:nvSpPr>
        <p:spPr>
          <a:xfrm>
            <a:off x="3767623" y="6326720"/>
            <a:ext cx="1671701" cy="261610"/>
          </a:xfrm>
          <a:prstGeom prst="rect">
            <a:avLst/>
          </a:prstGeom>
          <a:solidFill>
            <a:srgbClr val="D9281C"/>
          </a:solidFill>
        </p:spPr>
        <p:txBody>
          <a:bodyPr wrap="square">
            <a:spAutoFit/>
          </a:bodyPr>
          <a:lstStyle/>
          <a:p>
            <a:r>
              <a:rPr lang="en-US" sz="1100" b="1" dirty="0" err="1">
                <a:solidFill>
                  <a:schemeClr val="bg1"/>
                </a:solidFill>
              </a:rPr>
              <a:t>Högspänningsbatteri</a:t>
            </a:r>
            <a:endParaRPr lang="en-US" sz="1100" b="1" dirty="0">
              <a:solidFill>
                <a:schemeClr val="bg1"/>
              </a:solidFill>
            </a:endParaRPr>
          </a:p>
        </p:txBody>
      </p:sp>
    </p:spTree>
    <p:extLst>
      <p:ext uri="{BB962C8B-B14F-4D97-AF65-F5344CB8AC3E}">
        <p14:creationId xmlns:p14="http://schemas.microsoft.com/office/powerpoint/2010/main" val="37148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332656" y="3197434"/>
            <a:ext cx="3888332" cy="3174766"/>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11</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graphicFrame>
        <p:nvGraphicFramePr>
          <p:cNvPr id="26" name="표 25"/>
          <p:cNvGraphicFramePr>
            <a:graphicFrameLocks noGrp="1"/>
          </p:cNvGraphicFramePr>
          <p:nvPr>
            <p:extLst>
              <p:ext uri="{D42A27DB-BD31-4B8C-83A1-F6EECF244321}">
                <p14:modId xmlns:p14="http://schemas.microsoft.com/office/powerpoint/2010/main" val="542953817"/>
              </p:ext>
            </p:extLst>
          </p:nvPr>
        </p:nvGraphicFramePr>
        <p:xfrm>
          <a:off x="332656" y="683568"/>
          <a:ext cx="5256584" cy="288032"/>
        </p:xfrm>
        <a:graphic>
          <a:graphicData uri="http://schemas.openxmlformats.org/drawingml/2006/table">
            <a:tbl>
              <a:tblPr/>
              <a:tblGrid>
                <a:gridCol w="525658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Krockkuddesystem (SRS: Supplemental Restraint System)</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3951536231"/>
              </p:ext>
            </p:extLst>
          </p:nvPr>
        </p:nvGraphicFramePr>
        <p:xfrm>
          <a:off x="332656" y="1043608"/>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Krockkudde</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9" name="표 28"/>
          <p:cNvGraphicFramePr>
            <a:graphicFrameLocks noGrp="1"/>
          </p:cNvGraphicFramePr>
          <p:nvPr>
            <p:extLst>
              <p:ext uri="{D42A27DB-BD31-4B8C-83A1-F6EECF244321}">
                <p14:modId xmlns:p14="http://schemas.microsoft.com/office/powerpoint/2010/main" val="228506848"/>
              </p:ext>
            </p:extLst>
          </p:nvPr>
        </p:nvGraphicFramePr>
        <p:xfrm>
          <a:off x="342900" y="1331640"/>
          <a:ext cx="5750396" cy="1608646"/>
        </p:xfrm>
        <a:graphic>
          <a:graphicData uri="http://schemas.openxmlformats.org/drawingml/2006/table">
            <a:tbl>
              <a:tblPr/>
              <a:tblGrid>
                <a:gridCol w="575039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SORENTO plug-in hybrid är utrustad med sju krockkuddar som är placerade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på de vanliga platserna i bilen så att räddningspersonal snabbt kan lokalisera dem.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Innan räddningsarbetet påbörjas måste tändningen ha stängts av. Se även till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att minuskabeln har kopplats från 12 V-hjälpbatteriet (som sitter till vänster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bagageutrymmet) för att förhindra att krockkuddar som inte har aktiverats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löses ut oavsiktligt.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4072327673"/>
              </p:ext>
            </p:extLst>
          </p:nvPr>
        </p:nvGraphicFramePr>
        <p:xfrm>
          <a:off x="375860" y="6876256"/>
          <a:ext cx="2282759" cy="288032"/>
        </p:xfrm>
        <a:graphic>
          <a:graphicData uri="http://schemas.openxmlformats.org/drawingml/2006/table">
            <a:tbl>
              <a:tblPr/>
              <a:tblGrid>
                <a:gridCol w="2282759">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Bältesförsträckare </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815046312"/>
              </p:ext>
            </p:extLst>
          </p:nvPr>
        </p:nvGraphicFramePr>
        <p:xfrm>
          <a:off x="342900" y="7211826"/>
          <a:ext cx="5750396" cy="1608646"/>
        </p:xfrm>
        <a:graphic>
          <a:graphicData uri="http://schemas.openxmlformats.org/drawingml/2006/table">
            <a:tbl>
              <a:tblPr/>
              <a:tblGrid>
                <a:gridCol w="575039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200" dirty="0">
                          <a:solidFill>
                            <a:schemeClr val="tx1"/>
                          </a:solidFill>
                          <a:effectLst/>
                          <a:latin typeface="Tahoma" pitchFamily="34" charset="0"/>
                          <a:ea typeface="Tahoma" pitchFamily="34" charset="0"/>
                          <a:cs typeface="Tahoma" pitchFamily="34" charset="0"/>
                        </a:rPr>
                        <a:t>SORENTO plug-in hybrid är utrustad med säkerhetsbälten med bältesförsträckare på förarplatsen och den främre passagerarplatsen. När bältesförsträckarna aktiveras vid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en kollision hörs en hög smäll och ett fint damm som ser ut som rök kan ses i kupén.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Detta är helt normalt och inget farligt. De mekaniska komponenterna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i bältesförsträckarna kan bli mycket varma vid aktivering och det kan ta flera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minuter innan de svalnar efter aktivering.</a:t>
                      </a:r>
                      <a:endParaRPr lang="ko-KR" altLang="ko-KR" sz="1200" kern="1200" dirty="0">
                        <a:solidFill>
                          <a:schemeClr val="tx1"/>
                        </a:solidFill>
                        <a:effectLst/>
                        <a:latin typeface="Tahoma" pitchFamily="34" charset="0"/>
                        <a:ea typeface="+mn-ea"/>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3121163437"/>
              </p:ext>
            </p:extLst>
          </p:nvPr>
        </p:nvGraphicFramePr>
        <p:xfrm>
          <a:off x="353566" y="6529928"/>
          <a:ext cx="5379690" cy="239649"/>
        </p:xfrm>
        <a:graphic>
          <a:graphicData uri="http://schemas.openxmlformats.org/drawingml/2006/table">
            <a:tbl>
              <a:tblPr/>
              <a:tblGrid>
                <a:gridCol w="537969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Antal krockkuddar och stolarna i bilen kan skilja sig från dem i illustrationen.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825293875"/>
              </p:ext>
            </p:extLst>
          </p:nvPr>
        </p:nvGraphicFramePr>
        <p:xfrm>
          <a:off x="4509020" y="3231044"/>
          <a:ext cx="2232348" cy="1882966"/>
        </p:xfrm>
        <a:graphic>
          <a:graphicData uri="http://schemas.openxmlformats.org/drawingml/2006/table">
            <a:tbl>
              <a:tblPr/>
              <a:tblGrid>
                <a:gridCol w="2232348">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(1) Främre passagerarkrockkudde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(2) Krockkudde, förarsida</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(3) Sidokrockkuddar </a:t>
                      </a:r>
                      <a:r>
                        <a:rPr lang="sv-SE" sz="1200" dirty="0">
                          <a:effectLst/>
                        </a:rPr>
                        <a:t>(x2)</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(4) Krockskyddsgardiner </a:t>
                      </a:r>
                      <a:r>
                        <a:rPr lang="sv-SE" sz="1200" dirty="0">
                          <a:effectLst/>
                        </a:rPr>
                        <a:t>(x2)</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(5) Centralt placerad krockkudde, förarsida</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Tree>
    <p:extLst>
      <p:ext uri="{BB962C8B-B14F-4D97-AF65-F5344CB8AC3E}">
        <p14:creationId xmlns:p14="http://schemas.microsoft.com/office/powerpoint/2010/main" val="372018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12</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dirty="0">
              <a:solidFill>
                <a:prstClr val="white"/>
              </a:solidFill>
              <a:latin typeface="Tahoma" pitchFamily="34" charset="0"/>
              <a:ea typeface="기아 Medium" pitchFamily="50" charset="-127"/>
              <a:cs typeface="Tahoma" pitchFamily="34" charset="0"/>
            </a:endParaRPr>
          </a:p>
        </p:txBody>
      </p:sp>
      <p:graphicFrame>
        <p:nvGraphicFramePr>
          <p:cNvPr id="16" name="표 15"/>
          <p:cNvGraphicFramePr>
            <a:graphicFrameLocks noGrp="1"/>
          </p:cNvGraphicFramePr>
          <p:nvPr>
            <p:extLst>
              <p:ext uri="{D42A27DB-BD31-4B8C-83A1-F6EECF244321}">
                <p14:modId xmlns:p14="http://schemas.microsoft.com/office/powerpoint/2010/main" val="2718782067"/>
              </p:ext>
            </p:extLst>
          </p:nvPr>
        </p:nvGraphicFramePr>
        <p:xfrm>
          <a:off x="294101" y="611560"/>
          <a:ext cx="6495056" cy="288032"/>
        </p:xfrm>
        <a:graphic>
          <a:graphicData uri="http://schemas.openxmlformats.org/drawingml/2006/table">
            <a:tbl>
              <a:tblPr/>
              <a:tblGrid>
                <a:gridCol w="649505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Första insats: Identifiera, immobilisera och inaktivera</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3090106441"/>
              </p:ext>
            </p:extLst>
          </p:nvPr>
        </p:nvGraphicFramePr>
        <p:xfrm>
          <a:off x="294101" y="2843808"/>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Identifiera</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7" name="표 16"/>
          <p:cNvGraphicFramePr>
            <a:graphicFrameLocks noGrp="1"/>
          </p:cNvGraphicFramePr>
          <p:nvPr>
            <p:extLst>
              <p:ext uri="{D42A27DB-BD31-4B8C-83A1-F6EECF244321}">
                <p14:modId xmlns:p14="http://schemas.microsoft.com/office/powerpoint/2010/main" val="3564850402"/>
              </p:ext>
            </p:extLst>
          </p:nvPr>
        </p:nvGraphicFramePr>
        <p:xfrm>
          <a:off x="294101" y="4131362"/>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Immobilisera</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4" name="그림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4098" name="Picture 2" descr="쿠팡! - 고임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275" y="7261229"/>
            <a:ext cx="1606422" cy="16064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640" y="899592"/>
            <a:ext cx="6395020" cy="1754326"/>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Följande rutiner bör alltid tillämpas för hantering av en SORENTO plug-in hybrid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i en nödsituation. </a:t>
            </a:r>
          </a:p>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När du ska hantera ett hybrid-fordon i en nödsituation, </a:t>
            </a:r>
          </a:p>
          <a:p>
            <a:pPr marL="228600" indent="-228600" rtl="0" latinLnBrk="0">
              <a:lnSpc>
                <a:spcPct val="150000"/>
              </a:lnSpc>
              <a:buFontTx/>
              <a:buAutoNum type="arabicPeriod"/>
              <a:defRPr/>
            </a:pPr>
            <a:r>
              <a:rPr lang="sv-SE" sz="1200" kern="100" dirty="0">
                <a:solidFill>
                  <a:srgbClr val="000000"/>
                </a:solidFill>
                <a:latin typeface="Tahoma" pitchFamily="34" charset="0"/>
                <a:ea typeface="Tahoma" pitchFamily="34" charset="0"/>
                <a:cs typeface="Tahoma" pitchFamily="34" charset="0"/>
              </a:rPr>
              <a:t>Använd alltid lämplig personlig skyddsutrustning (PPE), inklusive handskar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och skyddsskor för arbete med högspänning. </a:t>
            </a:r>
          </a:p>
          <a:p>
            <a:pPr marL="228600" indent="-228600" rtl="0" latinLnBrk="0">
              <a:lnSpc>
                <a:spcPct val="150000"/>
              </a:lnSpc>
              <a:buFontTx/>
              <a:buAutoNum type="arabicPeriod"/>
              <a:defRPr/>
            </a:pPr>
            <a:r>
              <a:rPr lang="sv-SE" sz="1200" kern="100" dirty="0">
                <a:solidFill>
                  <a:srgbClr val="000000"/>
                </a:solidFill>
                <a:latin typeface="Tahoma" pitchFamily="34" charset="0"/>
                <a:ea typeface="Tahoma" pitchFamily="34" charset="0"/>
                <a:cs typeface="Tahoma" pitchFamily="34" charset="0"/>
              </a:rPr>
              <a:t>Ta av eventuella metallsmycken, inklusive klockor och ringar.</a:t>
            </a:r>
            <a:endParaRPr lang="en-US" altLang="ko-KR" sz="1200" kern="100" dirty="0">
              <a:solidFill>
                <a:srgbClr val="000000"/>
              </a:solidFill>
              <a:latin typeface="Tahoma" pitchFamily="34" charset="0"/>
              <a:ea typeface="Tahoma" pitchFamily="34" charset="0"/>
              <a:cs typeface="Tahoma" pitchFamily="34" charset="0"/>
            </a:endParaRPr>
          </a:p>
        </p:txBody>
      </p:sp>
      <p:sp>
        <p:nvSpPr>
          <p:cNvPr id="15" name="TextBox 14"/>
          <p:cNvSpPr txBox="1"/>
          <p:nvPr/>
        </p:nvSpPr>
        <p:spPr>
          <a:xfrm>
            <a:off x="188640" y="3110244"/>
            <a:ext cx="6395020" cy="885692"/>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SORENTO plug-in hybrid är ett Eco-elektriskt fordon.  Vid räddningsinsatser i nödsituationer där en SORENTO plug-in hybrid är inblandad måste man vara noga med att undvika kontakt med högspänningssystemet i fordonet. </a:t>
            </a:r>
          </a:p>
        </p:txBody>
      </p:sp>
      <p:sp>
        <p:nvSpPr>
          <p:cNvPr id="23" name="TextBox 22"/>
          <p:cNvSpPr txBox="1"/>
          <p:nvPr/>
        </p:nvSpPr>
        <p:spPr>
          <a:xfrm>
            <a:off x="188639" y="4427983"/>
            <a:ext cx="6495057" cy="1477328"/>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Nästa steg är att immobilisera fordonet för att förhindra att det sätts i rullning oavsiktligt, vilket skulle kunna resultera i att räddningspersonalen eller civilister skadas. Se därför till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att inaktivera fordonet genom att utföra följande steg </a:t>
            </a:r>
          </a:p>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 - Blockera hjulen </a:t>
            </a:r>
          </a:p>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 - För växelföraren till läge P (Parkera)</a:t>
            </a:r>
          </a:p>
        </p:txBody>
      </p:sp>
      <p:pic>
        <p:nvPicPr>
          <p:cNvPr id="3" name="그림 2"/>
          <p:cNvPicPr>
            <a:picLocks noChangeAspect="1"/>
          </p:cNvPicPr>
          <p:nvPr/>
        </p:nvPicPr>
        <p:blipFill rotWithShape="1">
          <a:blip r:embed="rId5">
            <a:extLst>
              <a:ext uri="{28A0092B-C50C-407E-A947-70E740481C1C}">
                <a14:useLocalDpi xmlns:a14="http://schemas.microsoft.com/office/drawing/2010/main" val="0"/>
              </a:ext>
            </a:extLst>
          </a:blip>
          <a:srcRect l="7401" t="863"/>
          <a:stretch/>
        </p:blipFill>
        <p:spPr>
          <a:xfrm>
            <a:off x="148274" y="5940152"/>
            <a:ext cx="5008918" cy="3016437"/>
          </a:xfrm>
          <a:prstGeom prst="rect">
            <a:avLst/>
          </a:prstGeom>
        </p:spPr>
      </p:pic>
    </p:spTree>
    <p:extLst>
      <p:ext uri="{BB962C8B-B14F-4D97-AF65-F5344CB8AC3E}">
        <p14:creationId xmlns:p14="http://schemas.microsoft.com/office/powerpoint/2010/main" val="155106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603" y="2174822"/>
            <a:ext cx="2709733" cy="2035166"/>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13</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graphicFrame>
        <p:nvGraphicFramePr>
          <p:cNvPr id="19" name="표 18"/>
          <p:cNvGraphicFramePr>
            <a:graphicFrameLocks noGrp="1"/>
          </p:cNvGraphicFramePr>
          <p:nvPr>
            <p:extLst>
              <p:ext uri="{D42A27DB-BD31-4B8C-83A1-F6EECF244321}">
                <p14:modId xmlns:p14="http://schemas.microsoft.com/office/powerpoint/2010/main" val="2544260807"/>
              </p:ext>
            </p:extLst>
          </p:nvPr>
        </p:nvGraphicFramePr>
        <p:xfrm>
          <a:off x="332656" y="536104"/>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Inaktivera</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3480935118"/>
              </p:ext>
            </p:extLst>
          </p:nvPr>
        </p:nvGraphicFramePr>
        <p:xfrm>
          <a:off x="342900" y="826408"/>
          <a:ext cx="6172200" cy="73152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rtl="0"/>
                      <a:r>
                        <a:rPr lang="sv-SE" sz="1200" kern="100" dirty="0">
                          <a:solidFill>
                            <a:srgbClr val="000000"/>
                          </a:solidFill>
                          <a:effectLst/>
                          <a:latin typeface="Tahoma" pitchFamily="34" charset="0"/>
                          <a:ea typeface="Tahoma" pitchFamily="34" charset="0"/>
                          <a:cs typeface="Tahoma" pitchFamily="34" charset="0"/>
                        </a:rPr>
                        <a:t>Efter att fordonet har säkrats för att förhindra att det sätts i rörelse, består det avslutande steget i att inaktivera fordonet, dess SRS-komponenter och högspänningssystemet.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För att förhindra strömflöde i systemet ska någon av följande metoder användas för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att inaktivera fordonet.</a:t>
                      </a:r>
                      <a:endParaRPr lang="ko-KR" altLang="en-US"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2" name="표 21"/>
          <p:cNvGraphicFramePr>
            <a:graphicFrameLocks noGrp="1"/>
          </p:cNvGraphicFramePr>
          <p:nvPr>
            <p:extLst>
              <p:ext uri="{D42A27DB-BD31-4B8C-83A1-F6EECF244321}">
                <p14:modId xmlns:p14="http://schemas.microsoft.com/office/powerpoint/2010/main" val="1956140367"/>
              </p:ext>
            </p:extLst>
          </p:nvPr>
        </p:nvGraphicFramePr>
        <p:xfrm>
          <a:off x="342900" y="1835696"/>
          <a:ext cx="6172200" cy="217234"/>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100" b="1" kern="100" dirty="0">
                          <a:solidFill>
                            <a:srgbClr val="000000"/>
                          </a:solidFill>
                          <a:effectLst/>
                          <a:latin typeface="Tahoma" pitchFamily="34" charset="0"/>
                          <a:ea typeface="Tahoma" pitchFamily="34" charset="0"/>
                          <a:cs typeface="Tahoma" pitchFamily="34" charset="0"/>
                        </a:rPr>
                        <a:t>I. Inaktivering av systemet – Smart Key-systemet och START/STOPP-knappen POWER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2816887242"/>
              </p:ext>
            </p:extLst>
          </p:nvPr>
        </p:nvGraphicFramePr>
        <p:xfrm>
          <a:off x="336104" y="2143924"/>
          <a:ext cx="3380928" cy="785686"/>
        </p:xfrm>
        <a:graphic>
          <a:graphicData uri="http://schemas.openxmlformats.org/drawingml/2006/table">
            <a:tbl>
              <a:tblPr/>
              <a:tblGrid>
                <a:gridCol w="3380928">
                  <a:extLst>
                    <a:ext uri="{9D8B030D-6E8A-4147-A177-3AD203B41FA5}">
                      <a16:colId xmlns:a16="http://schemas.microsoft.com/office/drawing/2014/main" xmlns="" val="20000"/>
                    </a:ext>
                  </a:extLst>
                </a:gridCol>
              </a:tblGrid>
              <a:tr h="720080">
                <a:tc>
                  <a:txBody>
                    <a:bodyPr/>
                    <a:lstStyle/>
                    <a:p>
                      <a:pPr marL="228600" marR="0" indent="-228600" algn="l" defTabSz="914400" rtl="0" eaLnBrk="1" fontAlgn="auto" latinLnBrk="0" hangingPunct="1">
                        <a:lnSpc>
                          <a:spcPct val="150000"/>
                        </a:lnSpc>
                        <a:spcBef>
                          <a:spcPts val="0"/>
                        </a:spcBef>
                        <a:spcAft>
                          <a:spcPts val="0"/>
                        </a:spcAft>
                        <a:buClrTx/>
                        <a:buSzTx/>
                        <a:buFontTx/>
                        <a:buAutoNum type="arabicPeriod"/>
                        <a:tabLst/>
                        <a:defRPr/>
                      </a:pPr>
                      <a:r>
                        <a:rPr lang="sv-SE" sz="1200" kern="100" dirty="0">
                          <a:solidFill>
                            <a:srgbClr val="000000"/>
                          </a:solidFill>
                          <a:effectLst/>
                          <a:latin typeface="Tahoma" pitchFamily="34" charset="0"/>
                          <a:ea typeface="Tahoma" pitchFamily="34" charset="0"/>
                          <a:cs typeface="Tahoma" pitchFamily="34" charset="0"/>
                        </a:rPr>
                        <a:t>Bekräfta statusen för READY-lampan på instrumentpanelen.           Om READY-lampan är tänd är fordonets elsystem påslaget.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80" y="2411760"/>
            <a:ext cx="39277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표 29"/>
          <p:cNvGraphicFramePr>
            <a:graphicFrameLocks noGrp="1"/>
          </p:cNvGraphicFramePr>
          <p:nvPr>
            <p:extLst>
              <p:ext uri="{D42A27DB-BD31-4B8C-83A1-F6EECF244321}">
                <p14:modId xmlns:p14="http://schemas.microsoft.com/office/powerpoint/2010/main" val="3165377446"/>
              </p:ext>
            </p:extLst>
          </p:nvPr>
        </p:nvGraphicFramePr>
        <p:xfrm>
          <a:off x="541883" y="3139832"/>
          <a:ext cx="3139955" cy="1060006"/>
        </p:xfrm>
        <a:graphic>
          <a:graphicData uri="http://schemas.openxmlformats.org/drawingml/2006/table">
            <a:tbl>
              <a:tblPr/>
              <a:tblGrid>
                <a:gridCol w="3139955">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 Om READY-lampan INTE är tänd är fordonets elsystem avstängt.  Tryck inte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på ”POWER” START/STOPP-knappen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eftersom bilen kan starta.</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1822736169"/>
              </p:ext>
            </p:extLst>
          </p:nvPr>
        </p:nvGraphicFramePr>
        <p:xfrm>
          <a:off x="541884" y="4355976"/>
          <a:ext cx="5973216" cy="720080"/>
        </p:xfrm>
        <a:graphic>
          <a:graphicData uri="http://schemas.openxmlformats.org/drawingml/2006/table">
            <a:tbl>
              <a:tblPr/>
              <a:tblGrid>
                <a:gridCol w="597321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 Stäng av systemet genom att föra växelväljare till läge P (Parkering) och tryck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på POWER-knappen.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127872432"/>
              </p:ext>
            </p:extLst>
          </p:nvPr>
        </p:nvGraphicFramePr>
        <p:xfrm>
          <a:off x="411707" y="5122912"/>
          <a:ext cx="3024336" cy="288032"/>
        </p:xfrm>
        <a:graphic>
          <a:graphicData uri="http://schemas.openxmlformats.org/drawingml/2006/table">
            <a:tbl>
              <a:tblPr/>
              <a:tblGrid>
                <a:gridCol w="302433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Utan att trampa ned bromspedalen</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51" name="표 2050"/>
          <p:cNvGraphicFramePr>
            <a:graphicFrameLocks noGrp="1"/>
          </p:cNvGraphicFramePr>
          <p:nvPr>
            <p:extLst>
              <p:ext uri="{D42A27DB-BD31-4B8C-83A1-F6EECF244321}">
                <p14:modId xmlns:p14="http://schemas.microsoft.com/office/powerpoint/2010/main" val="3254125289"/>
              </p:ext>
            </p:extLst>
          </p:nvPr>
        </p:nvGraphicFramePr>
        <p:xfrm>
          <a:off x="411707" y="5457552"/>
          <a:ext cx="6041629" cy="1778496"/>
        </p:xfrm>
        <a:graphic>
          <a:graphicData uri="http://schemas.openxmlformats.org/drawingml/2006/table">
            <a:tbl>
              <a:tblPr firstRow="1" bandRow="1">
                <a:tableStyleId>{284E427A-3D55-4303-BF80-6455036E1DE7}</a:tableStyleId>
              </a:tblPr>
              <a:tblGrid>
                <a:gridCol w="1576510">
                  <a:extLst>
                    <a:ext uri="{9D8B030D-6E8A-4147-A177-3AD203B41FA5}">
                      <a16:colId xmlns:a16="http://schemas.microsoft.com/office/drawing/2014/main" xmlns="" val="20000"/>
                    </a:ext>
                  </a:extLst>
                </a:gridCol>
                <a:gridCol w="1571061">
                  <a:extLst>
                    <a:ext uri="{9D8B030D-6E8A-4147-A177-3AD203B41FA5}">
                      <a16:colId xmlns:a16="http://schemas.microsoft.com/office/drawing/2014/main" xmlns="" val="20001"/>
                    </a:ext>
                  </a:extLst>
                </a:gridCol>
                <a:gridCol w="2894058">
                  <a:extLst>
                    <a:ext uri="{9D8B030D-6E8A-4147-A177-3AD203B41FA5}">
                      <a16:colId xmlns:a16="http://schemas.microsoft.com/office/drawing/2014/main" xmlns="" val="20002"/>
                    </a:ext>
                  </a:extLst>
                </a:gridCol>
              </a:tblGrid>
              <a:tr h="288032">
                <a:tc>
                  <a:txBody>
                    <a:bodyPr/>
                    <a:lstStyle/>
                    <a:p>
                      <a:pPr algn="ctr" rtl="0" latinLnBrk="1"/>
                      <a:r>
                        <a:rPr lang="sv-SE" sz="1200">
                          <a:latin typeface="Tahoma" pitchFamily="34" charset="0"/>
                          <a:ea typeface="Tahoma" pitchFamily="34" charset="0"/>
                          <a:cs typeface="Tahoma" pitchFamily="34" charset="0"/>
                        </a:rPr>
                        <a:t>Tryck på POWER-knappen</a:t>
                      </a:r>
                      <a:endParaRPr lang="ko-KR" altLang="en-US" sz="1200" dirty="0">
                        <a:latin typeface="Tahoma" pitchFamily="34" charset="0"/>
                        <a:ea typeface="기아 Light" pitchFamily="50" charset="-127"/>
                        <a:cs typeface="Tahoma"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POWER-knapp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LED-färg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Fordonets tillstånd</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0"/>
                  </a:ext>
                </a:extLst>
              </a:tr>
              <a:tr h="288032">
                <a:tc>
                  <a:txBody>
                    <a:bodyPr/>
                    <a:lstStyle/>
                    <a:p>
                      <a:pPr algn="ctr" rtl="0" latinLnBrk="1"/>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1"/>
                  </a:ext>
                </a:extLst>
              </a:tr>
              <a:tr h="288032">
                <a:tc>
                  <a:txBody>
                    <a:bodyPr/>
                    <a:lstStyle/>
                    <a:p>
                      <a:pPr algn="ctr" rtl="0" latinLnBrk="1"/>
                      <a:r>
                        <a:rPr lang="sv-SE" sz="1200">
                          <a:latin typeface="Tahoma" pitchFamily="34" charset="0"/>
                          <a:ea typeface="기아 Light" pitchFamily="50" charset="-127"/>
                          <a:cs typeface="Tahoma" pitchFamily="34" charset="0"/>
                        </a:rPr>
                        <a:t>En gång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Bärnstensfärgad</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De elektriska tillbehören kan användas.</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2"/>
                  </a:ext>
                </a:extLst>
              </a:tr>
              <a:tr h="288032">
                <a:tc>
                  <a:txBody>
                    <a:bodyPr/>
                    <a:lstStyle/>
                    <a:p>
                      <a:pPr algn="ctr" rtl="0" latinLnBrk="1"/>
                      <a:r>
                        <a:rPr lang="sv-SE" sz="1200">
                          <a:latin typeface="Tahoma" pitchFamily="34" charset="0"/>
                          <a:ea typeface="기아 Light" pitchFamily="50" charset="-127"/>
                          <a:cs typeface="Tahoma" pitchFamily="34" charset="0"/>
                        </a:rPr>
                        <a:t>Två gånger</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noProof="0">
                          <a:latin typeface="Tahoma" pitchFamily="34" charset="0"/>
                          <a:ea typeface="기아 Light" pitchFamily="50" charset="-127"/>
                          <a:cs typeface="Tahoma" pitchFamily="34" charset="0"/>
                        </a:rPr>
                        <a:t>Rödaktig orange</a:t>
                      </a:r>
                      <a:endParaRPr lang="en-GB" altLang="ko-KR" sz="1200" noProof="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Varningslamporna kan kontrolleras</a:t>
                      </a:r>
                    </a:p>
                    <a:p>
                      <a:pPr algn="ctr" rtl="0" latinLnBrk="1"/>
                      <a:r>
                        <a:rPr lang="sv-SE" sz="1200">
                          <a:latin typeface="Tahoma" pitchFamily="34" charset="0"/>
                          <a:ea typeface="기아 Light" pitchFamily="50" charset="-127"/>
                          <a:cs typeface="Tahoma" pitchFamily="34" charset="0"/>
                        </a:rPr>
                        <a:t>innan bilen startas.</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3"/>
                  </a:ext>
                </a:extLst>
              </a:tr>
              <a:tr h="288032">
                <a:tc>
                  <a:txBody>
                    <a:bodyPr/>
                    <a:lstStyle/>
                    <a:p>
                      <a:pPr algn="ctr" rtl="0" latinLnBrk="1"/>
                      <a:r>
                        <a:rPr lang="sv-SE" sz="1200">
                          <a:latin typeface="Tahoma" pitchFamily="34" charset="0"/>
                          <a:ea typeface="기아 Light" pitchFamily="50" charset="-127"/>
                          <a:cs typeface="Tahoma" pitchFamily="34" charset="0"/>
                        </a:rPr>
                        <a:t>Tre gånger</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4"/>
                  </a:ext>
                </a:extLst>
              </a:tr>
            </a:tbl>
          </a:graphicData>
        </a:graphic>
      </p:graphicFrame>
      <p:graphicFrame>
        <p:nvGraphicFramePr>
          <p:cNvPr id="41" name="표 40"/>
          <p:cNvGraphicFramePr>
            <a:graphicFrameLocks noGrp="1"/>
          </p:cNvGraphicFramePr>
          <p:nvPr>
            <p:extLst>
              <p:ext uri="{D42A27DB-BD31-4B8C-83A1-F6EECF244321}">
                <p14:modId xmlns:p14="http://schemas.microsoft.com/office/powerpoint/2010/main" val="3063723374"/>
              </p:ext>
            </p:extLst>
          </p:nvPr>
        </p:nvGraphicFramePr>
        <p:xfrm>
          <a:off x="342900" y="7571184"/>
          <a:ext cx="6515100" cy="288032"/>
        </p:xfrm>
        <a:graphic>
          <a:graphicData uri="http://schemas.openxmlformats.org/drawingml/2006/table">
            <a:tbl>
              <a:tblPr/>
              <a:tblGrid>
                <a:gridCol w="6515100">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Med bromspedalen nedtryckt samtidigt som växelväljaren står i läge P (Parkering)</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2" name="표 41"/>
          <p:cNvGraphicFramePr>
            <a:graphicFrameLocks noGrp="1"/>
          </p:cNvGraphicFramePr>
          <p:nvPr>
            <p:extLst>
              <p:ext uri="{D42A27DB-BD31-4B8C-83A1-F6EECF244321}">
                <p14:modId xmlns:p14="http://schemas.microsoft.com/office/powerpoint/2010/main" val="1376464035"/>
              </p:ext>
            </p:extLst>
          </p:nvPr>
        </p:nvGraphicFramePr>
        <p:xfrm>
          <a:off x="342900" y="7897068"/>
          <a:ext cx="6110436" cy="1033264"/>
        </p:xfrm>
        <a:graphic>
          <a:graphicData uri="http://schemas.openxmlformats.org/drawingml/2006/table">
            <a:tbl>
              <a:tblPr firstRow="1" bandRow="1">
                <a:tableStyleId>{284E427A-3D55-4303-BF80-6455036E1DE7}</a:tableStyleId>
              </a:tblPr>
              <a:tblGrid>
                <a:gridCol w="1594465">
                  <a:extLst>
                    <a:ext uri="{9D8B030D-6E8A-4147-A177-3AD203B41FA5}">
                      <a16:colId xmlns:a16="http://schemas.microsoft.com/office/drawing/2014/main" xmlns="" val="20000"/>
                    </a:ext>
                  </a:extLst>
                </a:gridCol>
                <a:gridCol w="1588953">
                  <a:extLst>
                    <a:ext uri="{9D8B030D-6E8A-4147-A177-3AD203B41FA5}">
                      <a16:colId xmlns:a16="http://schemas.microsoft.com/office/drawing/2014/main" xmlns="" val="20001"/>
                    </a:ext>
                  </a:extLst>
                </a:gridCol>
                <a:gridCol w="2927018">
                  <a:extLst>
                    <a:ext uri="{9D8B030D-6E8A-4147-A177-3AD203B41FA5}">
                      <a16:colId xmlns:a16="http://schemas.microsoft.com/office/drawing/2014/main" xmlns="" val="20002"/>
                    </a:ext>
                  </a:extLst>
                </a:gridCol>
              </a:tblGrid>
              <a:tr h="288032">
                <a:tc>
                  <a:txBody>
                    <a:bodyPr/>
                    <a:lstStyle/>
                    <a:p>
                      <a:pPr algn="ctr" rtl="0" latinLnBrk="1"/>
                      <a:r>
                        <a:rPr lang="sv-SE" sz="1200">
                          <a:latin typeface="Tahoma" pitchFamily="34" charset="0"/>
                          <a:ea typeface="Tahoma" pitchFamily="34" charset="0"/>
                          <a:cs typeface="Tahoma" pitchFamily="34" charset="0"/>
                        </a:rPr>
                        <a:t>Tryck på POWER-knappen</a:t>
                      </a:r>
                      <a:endParaRPr lang="ko-KR" altLang="en-US" sz="1200" dirty="0">
                        <a:latin typeface="Tahoma" pitchFamily="34" charset="0"/>
                        <a:ea typeface="기아 Light" pitchFamily="50" charset="-127"/>
                        <a:cs typeface="Tahoma"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POWER-knapp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LED-färg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Fordonets tillstånd</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0"/>
                  </a:ext>
                </a:extLst>
              </a:tr>
              <a:tr h="288032">
                <a:tc>
                  <a:txBody>
                    <a:bodyPr/>
                    <a:lstStyle/>
                    <a:p>
                      <a:pPr algn="ctr" rtl="0" latinLnBrk="1"/>
                      <a:endParaRPr lang="ko-KR" altLang="en-US" sz="1200" dirty="0">
                        <a:latin typeface="기아 Light" pitchFamily="50" charset="-127"/>
                        <a:ea typeface="기아 Light" pitchFamily="50" charset="-127"/>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1"/>
                  </a:ext>
                </a:extLst>
              </a:tr>
              <a:tr h="288032">
                <a:tc>
                  <a:txBody>
                    <a:bodyPr/>
                    <a:lstStyle/>
                    <a:p>
                      <a:pPr algn="ctr" rtl="0" latinLnBrk="1"/>
                      <a:r>
                        <a:rPr lang="sv-SE" sz="1200">
                          <a:latin typeface="Tahoma" pitchFamily="34" charset="0"/>
                          <a:ea typeface="기아 Light" pitchFamily="50" charset="-127"/>
                          <a:cs typeface="Tahoma" pitchFamily="34" charset="0"/>
                        </a:rPr>
                        <a:t>En gång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Körklar</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2"/>
                  </a:ext>
                </a:extLst>
              </a:tr>
            </a:tbl>
          </a:graphicData>
        </a:graphic>
      </p:graphicFrame>
      <p:graphicFrame>
        <p:nvGraphicFramePr>
          <p:cNvPr id="17" name="표 23"/>
          <p:cNvGraphicFramePr>
            <a:graphicFrameLocks noGrp="1"/>
          </p:cNvGraphicFramePr>
          <p:nvPr>
            <p:extLst>
              <p:ext uri="{D42A27DB-BD31-4B8C-83A1-F6EECF244321}">
                <p14:modId xmlns:p14="http://schemas.microsoft.com/office/powerpoint/2010/main" val="2196124902"/>
              </p:ext>
            </p:extLst>
          </p:nvPr>
        </p:nvGraphicFramePr>
        <p:xfrm>
          <a:off x="3789040" y="4165104"/>
          <a:ext cx="2664296" cy="288032"/>
        </p:xfrm>
        <a:graphic>
          <a:graphicData uri="http://schemas.openxmlformats.org/drawingml/2006/table">
            <a:tbl>
              <a:tblPr/>
              <a:tblGrid>
                <a:gridCol w="2664296">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000000"/>
                          </a:solidFill>
                          <a:effectLst/>
                          <a:latin typeface="Tahoma" pitchFamily="34" charset="0"/>
                          <a:ea typeface="Tahoma" pitchFamily="34" charset="0"/>
                          <a:cs typeface="Tahoma" pitchFamily="34" charset="0"/>
                        </a:rPr>
                        <a:t>START/STOPP-knappen POWER</a:t>
                      </a:r>
                      <a:endParaRPr lang="en-US" altLang="ko-KR" sz="1200" b="1"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8" name="Line 32"/>
          <p:cNvSpPr>
            <a:spLocks noChangeShapeType="1"/>
          </p:cNvSpPr>
          <p:nvPr/>
        </p:nvSpPr>
        <p:spPr bwMode="auto">
          <a:xfrm>
            <a:off x="5136766" y="3398274"/>
            <a:ext cx="0" cy="811714"/>
          </a:xfrm>
          <a:prstGeom prst="line">
            <a:avLst/>
          </a:prstGeom>
          <a:noFill/>
          <a:ln w="190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dirty="0">
              <a:solidFill>
                <a:srgbClr val="000000"/>
              </a:solidFill>
              <a:latin typeface="HY헤드라인M" pitchFamily="18" charset="-127"/>
              <a:ea typeface="HY헤드라인M" pitchFamily="18" charset="-127"/>
            </a:endParaRPr>
          </a:p>
        </p:txBody>
      </p:sp>
      <p:sp>
        <p:nvSpPr>
          <p:cNvPr id="21" name="모서리가 둥근 직사각형 15"/>
          <p:cNvSpPr/>
          <p:nvPr/>
        </p:nvSpPr>
        <p:spPr bwMode="auto">
          <a:xfrm>
            <a:off x="4912419" y="2878608"/>
            <a:ext cx="490086" cy="504057"/>
          </a:xfrm>
          <a:prstGeom prst="roundRect">
            <a:avLst/>
          </a:prstGeom>
          <a:noFill/>
          <a:ln w="19050" cap="flat" cmpd="sng" algn="ctr">
            <a:solidFill>
              <a:srgbClr val="C00000"/>
            </a:solidFill>
            <a:prstDash val="solid"/>
            <a:round/>
            <a:headEnd type="none" w="med" len="med"/>
            <a:tailEnd type="none" w="med" len="med"/>
          </a:ln>
          <a:effectLst/>
        </p:spPr>
        <p:txBody>
          <a:bodyPr wrap="square" lIns="0" tIns="0" rIns="0" bIns="0" rtlCol="0" anchor="ctr">
            <a:spAutoFit/>
          </a:bodyPr>
          <a:lstStyle/>
          <a:p>
            <a:pPr rtl="0" fontAlgn="base">
              <a:spcBef>
                <a:spcPct val="50000"/>
              </a:spcBef>
              <a:spcAft>
                <a:spcPct val="0"/>
              </a:spcAft>
              <a:buFont typeface="Wingdings" pitchFamily="2" charset="2"/>
              <a:buChar char="q"/>
              <a:defRPr/>
            </a:pPr>
            <a:endParaRPr kumimoji="1" lang="ko-KR" altLang="en-US" sz="1200" dirty="0">
              <a:solidFill>
                <a:srgbClr val="000000"/>
              </a:solidFill>
              <a:latin typeface="HY헤드라인M" pitchFamily="18" charset="-127"/>
              <a:ea typeface="HY헤드라인M" pitchFamily="18" charset="-127"/>
            </a:endParaRPr>
          </a:p>
        </p:txBody>
      </p:sp>
      <p:pic>
        <p:nvPicPr>
          <p:cNvPr id="23" name="그림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Tree>
    <p:extLst>
      <p:ext uri="{BB962C8B-B14F-4D97-AF65-F5344CB8AC3E}">
        <p14:creationId xmlns:p14="http://schemas.microsoft.com/office/powerpoint/2010/main" val="226485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3853983" y="6454209"/>
            <a:ext cx="2666055" cy="1998076"/>
          </a:xfrm>
          <a:prstGeom prst="rect">
            <a:avLst/>
          </a:prstGeom>
        </p:spPr>
      </p:pic>
      <p:pic>
        <p:nvPicPr>
          <p:cNvPr id="4" name="그림 3"/>
          <p:cNvPicPr>
            <a:picLocks noChangeAspect="1"/>
          </p:cNvPicPr>
          <p:nvPr/>
        </p:nvPicPr>
        <p:blipFill>
          <a:blip r:embed="rId3"/>
          <a:stretch>
            <a:fillRect/>
          </a:stretch>
        </p:blipFill>
        <p:spPr>
          <a:xfrm>
            <a:off x="3933056" y="3189816"/>
            <a:ext cx="2675987" cy="2005520"/>
          </a:xfrm>
          <a:prstGeom prst="rect">
            <a:avLst/>
          </a:prstGeom>
        </p:spPr>
      </p:pic>
      <p:pic>
        <p:nvPicPr>
          <p:cNvPr id="2" name="그림 1"/>
          <p:cNvPicPr>
            <a:picLocks noChangeAspect="1"/>
          </p:cNvPicPr>
          <p:nvPr/>
        </p:nvPicPr>
        <p:blipFill>
          <a:blip r:embed="rId4"/>
          <a:stretch>
            <a:fillRect/>
          </a:stretch>
        </p:blipFill>
        <p:spPr>
          <a:xfrm>
            <a:off x="655149" y="3216733"/>
            <a:ext cx="2714000" cy="2034009"/>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14</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graphicFrame>
        <p:nvGraphicFramePr>
          <p:cNvPr id="16" name="표 15"/>
          <p:cNvGraphicFramePr>
            <a:graphicFrameLocks noGrp="1"/>
          </p:cNvGraphicFramePr>
          <p:nvPr>
            <p:extLst>
              <p:ext uri="{D42A27DB-BD31-4B8C-83A1-F6EECF244321}">
                <p14:modId xmlns:p14="http://schemas.microsoft.com/office/powerpoint/2010/main" val="432809145"/>
              </p:ext>
            </p:extLst>
          </p:nvPr>
        </p:nvGraphicFramePr>
        <p:xfrm>
          <a:off x="476672" y="5718408"/>
          <a:ext cx="6102756" cy="288032"/>
        </p:xfrm>
        <a:graphic>
          <a:graphicData uri="http://schemas.openxmlformats.org/drawingml/2006/table">
            <a:tbl>
              <a:tblPr/>
              <a:tblGrid>
                <a:gridCol w="6102756">
                  <a:extLst>
                    <a:ext uri="{9D8B030D-6E8A-4147-A177-3AD203B41FA5}">
                      <a16:colId xmlns:a16="http://schemas.microsoft.com/office/drawing/2014/main" xmlns="" val="20000"/>
                    </a:ext>
                  </a:extLst>
                </a:gridCol>
              </a:tblGrid>
              <a:tr h="288032">
                <a:tc>
                  <a:txBody>
                    <a:bodyPr/>
                    <a:lstStyle/>
                    <a:p>
                      <a:pPr algn="just" rtl="0"/>
                      <a:r>
                        <a:rPr lang="sv-SE" sz="1200" b="0" i="1" kern="1200">
                          <a:solidFill>
                            <a:schemeClr val="tx1"/>
                          </a:solidFill>
                          <a:latin typeface="Tahoma" pitchFamily="34" charset="0"/>
                          <a:ea typeface="Tahoma" pitchFamily="34" charset="0"/>
                          <a:cs typeface="Tahoma" pitchFamily="34" charset="0"/>
                        </a:rPr>
                        <a:t>Vänta i mer än 3 minuter så att kondensatorn i högspänningssystemet kan laddas ur helt.</a:t>
                      </a:r>
                      <a:endParaRPr lang="en-US" altLang="ko-KR" sz="1200" b="0" i="1" kern="1200" dirty="0">
                        <a:solidFill>
                          <a:schemeClr val="tx1"/>
                        </a:solidFill>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20" name="표 19"/>
          <p:cNvGraphicFramePr>
            <a:graphicFrameLocks noGrp="1"/>
          </p:cNvGraphicFramePr>
          <p:nvPr>
            <p:extLst>
              <p:ext uri="{D42A27DB-BD31-4B8C-83A1-F6EECF244321}">
                <p14:modId xmlns:p14="http://schemas.microsoft.com/office/powerpoint/2010/main" val="1529737306"/>
              </p:ext>
            </p:extLst>
          </p:nvPr>
        </p:nvGraphicFramePr>
        <p:xfrm>
          <a:off x="3933056" y="2650086"/>
          <a:ext cx="2794780" cy="365760"/>
        </p:xfrm>
        <a:graphic>
          <a:graphicData uri="http://schemas.openxmlformats.org/drawingml/2006/table">
            <a:tbl>
              <a:tblPr/>
              <a:tblGrid>
                <a:gridCol w="2794780">
                  <a:extLst>
                    <a:ext uri="{9D8B030D-6E8A-4147-A177-3AD203B41FA5}">
                      <a16:colId xmlns:a16="http://schemas.microsoft.com/office/drawing/2014/main" xmlns="" val="20000"/>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kern="100" dirty="0">
                          <a:solidFill>
                            <a:srgbClr val="000000"/>
                          </a:solidFill>
                          <a:effectLst/>
                          <a:latin typeface="Tahoma" pitchFamily="34" charset="0"/>
                          <a:ea typeface="Tahoma" pitchFamily="34" charset="0"/>
                          <a:cs typeface="Tahoma" pitchFamily="34" charset="0"/>
                        </a:rPr>
                        <a:t>b</a:t>
                      </a:r>
                      <a:r>
                        <a:rPr lang="sv-SE" sz="1200" kern="100" dirty="0">
                          <a:solidFill>
                            <a:srgbClr val="000000"/>
                          </a:solidFill>
                          <a:latin typeface="Tahoma" pitchFamily="34" charset="0"/>
                          <a:ea typeface="Tahoma" pitchFamily="34" charset="0"/>
                          <a:cs typeface="Tahoma" pitchFamily="34" charset="0"/>
                        </a:rPr>
                        <a:t>) Koppla från servicekontaktens förregling (A) i motorrummet.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3" name="표 22"/>
          <p:cNvGraphicFramePr>
            <a:graphicFrameLocks noGrp="1"/>
          </p:cNvGraphicFramePr>
          <p:nvPr>
            <p:extLst>
              <p:ext uri="{D42A27DB-BD31-4B8C-83A1-F6EECF244321}">
                <p14:modId xmlns:p14="http://schemas.microsoft.com/office/powerpoint/2010/main" val="4006316575"/>
              </p:ext>
            </p:extLst>
          </p:nvPr>
        </p:nvGraphicFramePr>
        <p:xfrm>
          <a:off x="397644" y="2637195"/>
          <a:ext cx="3373315" cy="365760"/>
        </p:xfrm>
        <a:graphic>
          <a:graphicData uri="http://schemas.openxmlformats.org/drawingml/2006/table">
            <a:tbl>
              <a:tblPr/>
              <a:tblGrid>
                <a:gridCol w="3373315">
                  <a:extLst>
                    <a:ext uri="{9D8B030D-6E8A-4147-A177-3AD203B41FA5}">
                      <a16:colId xmlns:a16="http://schemas.microsoft.com/office/drawing/2014/main" xmlns="" val="20000"/>
                    </a:ext>
                  </a:extLst>
                </a:gridCol>
              </a:tblGrid>
              <a:tr h="288032">
                <a:tc>
                  <a:txBody>
                    <a:bodyPr/>
                    <a:lstStyle/>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sv-SE" sz="1200" kern="100" dirty="0">
                          <a:solidFill>
                            <a:srgbClr val="000000"/>
                          </a:solidFill>
                          <a:effectLst/>
                          <a:latin typeface="Tahoma" pitchFamily="34" charset="0"/>
                          <a:ea typeface="Tahoma" pitchFamily="34" charset="0"/>
                          <a:cs typeface="Tahoma" pitchFamily="34" charset="0"/>
                        </a:rPr>
                        <a:t>Öppna bakluckan och koppla från </a:t>
                      </a:r>
                      <a:r>
                        <a:rPr lang="sv-SE" sz="1200" dirty="0">
                          <a:effectLst/>
                          <a:latin typeface="Tahoma" panose="020B0604030504040204" pitchFamily="34" charset="0"/>
                          <a:ea typeface="Tahoma" panose="020B0604030504040204" pitchFamily="34" charset="0"/>
                          <a:cs typeface="Tahoma" panose="020B0604030504040204" pitchFamily="34" charset="0"/>
                        </a:rPr>
                        <a:t>minuspolen (-) på 12 V-hjälpbatteriet (A).</a:t>
                      </a:r>
                      <a:endParaRPr lang="en-US" altLang="ko-KR" sz="1200" kern="100" baseline="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3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841" t="27983" r="90759" b="70100"/>
          <a:stretch/>
        </p:blipFill>
        <p:spPr bwMode="auto">
          <a:xfrm>
            <a:off x="404664" y="5394758"/>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5652" t="68879" r="82119" b="29272"/>
          <a:stretch/>
        </p:blipFill>
        <p:spPr bwMode="auto">
          <a:xfrm>
            <a:off x="404664" y="6371200"/>
            <a:ext cx="1325146" cy="3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표 35"/>
          <p:cNvGraphicFramePr>
            <a:graphicFrameLocks noGrp="1"/>
          </p:cNvGraphicFramePr>
          <p:nvPr>
            <p:extLst>
              <p:ext uri="{D42A27DB-BD31-4B8C-83A1-F6EECF244321}">
                <p14:modId xmlns:p14="http://schemas.microsoft.com/office/powerpoint/2010/main" val="2217708644"/>
              </p:ext>
            </p:extLst>
          </p:nvPr>
        </p:nvGraphicFramePr>
        <p:xfrm>
          <a:off x="434031" y="6500820"/>
          <a:ext cx="3415326" cy="1023508"/>
        </p:xfrm>
        <a:graphic>
          <a:graphicData uri="http://schemas.openxmlformats.org/drawingml/2006/table">
            <a:tbl>
              <a:tblPr/>
              <a:tblGrid>
                <a:gridCol w="3415326">
                  <a:extLst>
                    <a:ext uri="{9D8B030D-6E8A-4147-A177-3AD203B41FA5}">
                      <a16:colId xmlns:a16="http://schemas.microsoft.com/office/drawing/2014/main" xmlns="" val="20000"/>
                    </a:ext>
                  </a:extLst>
                </a:gridCol>
              </a:tblGrid>
              <a:tr h="1023508">
                <a:tc>
                  <a:txBody>
                    <a:bodyPr/>
                    <a:lstStyle/>
                    <a:p>
                      <a:pPr rtl="0"/>
                      <a:endParaRPr lang="en-US" altLang="ko-KR" sz="1200" b="0" i="1" kern="1200" dirty="0">
                        <a:solidFill>
                          <a:schemeClr val="tx1"/>
                        </a:solidFill>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7" name="직사각형 36"/>
          <p:cNvSpPr/>
          <p:nvPr/>
        </p:nvSpPr>
        <p:spPr>
          <a:xfrm>
            <a:off x="332655" y="5322750"/>
            <a:ext cx="6323013" cy="83342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sp>
        <p:nvSpPr>
          <p:cNvPr id="38" name="직사각형 37"/>
          <p:cNvSpPr/>
          <p:nvPr/>
        </p:nvSpPr>
        <p:spPr>
          <a:xfrm>
            <a:off x="332656" y="6300192"/>
            <a:ext cx="6323012" cy="239643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19" name="그림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21" name="TextBox 20"/>
          <p:cNvSpPr txBox="1"/>
          <p:nvPr/>
        </p:nvSpPr>
        <p:spPr>
          <a:xfrm>
            <a:off x="188640" y="524451"/>
            <a:ext cx="6669360" cy="1716688"/>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2. Vid behov, rulla ned rutorna, lås upp dörrarna och öppna eventuellt bakluckan innan </a:t>
            </a:r>
            <a:r>
              <a:rPr lang="sv-SE" sz="1200" dirty="0">
                <a:latin typeface="Tahoma" panose="020B0604030504040204" pitchFamily="34" charset="0"/>
                <a:ea typeface="Tahoma" panose="020B0604030504040204" pitchFamily="34" charset="0"/>
                <a:cs typeface="Tahoma" panose="020B0604030504040204" pitchFamily="34" charset="0"/>
              </a:rPr>
              <a:t>minuspolen (-) på 12 V-batteriet kopplas från</a:t>
            </a:r>
            <a:r>
              <a:rPr lang="sv-SE" sz="1200" kern="100" dirty="0">
                <a:solidFill>
                  <a:srgbClr val="000000"/>
                </a:solidFill>
                <a:latin typeface="Tahoma" pitchFamily="34" charset="0"/>
                <a:ea typeface="Tahoma" pitchFamily="34" charset="0"/>
                <a:cs typeface="Tahoma" pitchFamily="34" charset="0"/>
              </a:rPr>
              <a:t>.  Efter att 12 V-batteriet har kopplats från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går det inte att använda de elektriska reglagen.</a:t>
            </a:r>
          </a:p>
          <a:p>
            <a:pPr rtl="0" latinLnBrk="0">
              <a:lnSpc>
                <a:spcPct val="150000"/>
              </a:lnSpc>
              <a:defRPr/>
            </a:pPr>
            <a:r>
              <a:rPr lang="sv-SE" sz="1200" kern="100" spc="-20" dirty="0">
                <a:solidFill>
                  <a:srgbClr val="000000"/>
                </a:solidFill>
                <a:latin typeface="Tahoma" pitchFamily="34" charset="0"/>
                <a:ea typeface="Tahoma" pitchFamily="34" charset="0"/>
                <a:cs typeface="Tahoma" pitchFamily="34" charset="0"/>
              </a:rPr>
              <a:t>3. Innan du kopplar från </a:t>
            </a:r>
            <a:r>
              <a:rPr lang="sv-SE" sz="1200" spc="-20" dirty="0">
                <a:latin typeface="Tahoma" panose="020B0604030504040204" pitchFamily="34" charset="0"/>
                <a:ea typeface="Tahoma" panose="020B0604030504040204" pitchFamily="34" charset="0"/>
                <a:cs typeface="Tahoma" panose="020B0604030504040204" pitchFamily="34" charset="0"/>
              </a:rPr>
              <a:t>minuspolen (-) på 12 V-batteriet</a:t>
            </a:r>
            <a:r>
              <a:rPr lang="sv-SE" sz="1200" kern="100" spc="-20" dirty="0">
                <a:solidFill>
                  <a:srgbClr val="000000"/>
                </a:solidFill>
                <a:latin typeface="Tahoma" pitchFamily="34" charset="0"/>
                <a:ea typeface="Tahoma" pitchFamily="34" charset="0"/>
                <a:cs typeface="Tahoma" pitchFamily="34" charset="0"/>
              </a:rPr>
              <a:t> ska du se till att bilens smarta nyckel (Smart Key) befinner sig minst 2 meter från bilen för att förhindra att den startas av misstag.</a:t>
            </a:r>
          </a:p>
          <a:p>
            <a:pPr rtl="0" latinLnBrk="0">
              <a:lnSpc>
                <a:spcPct val="150000"/>
              </a:lnSpc>
              <a:defRPr/>
            </a:pPr>
            <a:r>
              <a:rPr lang="sv-SE" sz="1200" kern="100" spc="-20" dirty="0">
                <a:solidFill>
                  <a:srgbClr val="000000"/>
                </a:solidFill>
                <a:latin typeface="Tahoma" pitchFamily="34" charset="0"/>
                <a:ea typeface="Tahoma" pitchFamily="34" charset="0"/>
                <a:cs typeface="Tahoma" pitchFamily="34" charset="0"/>
              </a:rPr>
              <a:t>4. Använd följande procedur för att ta bort </a:t>
            </a:r>
            <a:r>
              <a:rPr lang="sv-SE" sz="1200" spc="-20" dirty="0">
                <a:latin typeface="Tahoma" panose="020B0604030504040204" pitchFamily="34" charset="0"/>
                <a:ea typeface="Tahoma" panose="020B0604030504040204" pitchFamily="34" charset="0"/>
                <a:cs typeface="Tahoma" panose="020B0604030504040204" pitchFamily="34" charset="0"/>
              </a:rPr>
              <a:t>minuspolen (-)</a:t>
            </a:r>
            <a:r>
              <a:rPr lang="sv-SE" sz="1200" kern="100" spc="-20" dirty="0">
                <a:solidFill>
                  <a:srgbClr val="000000"/>
                </a:solidFill>
                <a:latin typeface="Tahoma" pitchFamily="34" charset="0"/>
                <a:ea typeface="Tahoma" pitchFamily="34" charset="0"/>
                <a:cs typeface="Tahoma" pitchFamily="34" charset="0"/>
              </a:rPr>
              <a:t> och koppla från högspänningsbatteriet:</a:t>
            </a:r>
            <a:endParaRPr lang="en-US" altLang="ko-KR" sz="1200" kern="100" spc="-20" dirty="0">
              <a:solidFill>
                <a:srgbClr val="000000"/>
              </a:solidFill>
              <a:latin typeface="Tahoma" pitchFamily="34" charset="0"/>
              <a:ea typeface="Tahoma" pitchFamily="34" charset="0"/>
              <a:cs typeface="Tahoma" pitchFamily="34" charset="0"/>
            </a:endParaRPr>
          </a:p>
        </p:txBody>
      </p:sp>
      <p:sp>
        <p:nvSpPr>
          <p:cNvPr id="22" name="TextBox 21"/>
          <p:cNvSpPr txBox="1"/>
          <p:nvPr/>
        </p:nvSpPr>
        <p:spPr>
          <a:xfrm>
            <a:off x="404664" y="6732240"/>
            <a:ext cx="3444693" cy="1200329"/>
          </a:xfrm>
          <a:prstGeom prst="rect">
            <a:avLst/>
          </a:prstGeom>
          <a:solidFill>
            <a:schemeClr val="bg1"/>
          </a:solidFill>
          <a:ln>
            <a:noFill/>
          </a:ln>
        </p:spPr>
        <p:txBody>
          <a:bodyPr wrap="square" rtlCol="0">
            <a:spAutoFit/>
          </a:bodyPr>
          <a:lstStyle/>
          <a:p>
            <a:pPr rtl="0" latinLnBrk="0">
              <a:lnSpc>
                <a:spcPct val="150000"/>
              </a:lnSpc>
              <a:defRPr/>
            </a:pPr>
            <a:r>
              <a:rPr lang="sv-SE" sz="1200" i="1" dirty="0">
                <a:latin typeface="Tahoma" pitchFamily="34" charset="0"/>
                <a:ea typeface="Tahoma" pitchFamily="34" charset="0"/>
                <a:cs typeface="Tahoma" pitchFamily="34" charset="0"/>
              </a:rPr>
              <a:t>Om servicekontaktens förregling inte kan kopplas från, klipper du av kabeln till servicekontaktens förregling.</a:t>
            </a:r>
          </a:p>
          <a:p>
            <a:pPr algn="just" rtl="0" latinLnBrk="0">
              <a:lnSpc>
                <a:spcPct val="150000"/>
              </a:lnSpc>
              <a:defRPr/>
            </a:pPr>
            <a:endParaRPr lang="en-US" altLang="ko-KR" sz="1200" kern="100" dirty="0">
              <a:solidFill>
                <a:srgbClr val="0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159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251" y="1111782"/>
            <a:ext cx="3223412" cy="1952773"/>
          </a:xfrm>
          <a:prstGeom prst="rect">
            <a:avLst/>
          </a:prstGeom>
        </p:spPr>
      </p:pic>
      <p:pic>
        <p:nvPicPr>
          <p:cNvPr id="2" name="그림 1"/>
          <p:cNvPicPr>
            <a:picLocks noChangeAspect="1"/>
          </p:cNvPicPr>
          <p:nvPr/>
        </p:nvPicPr>
        <p:blipFill>
          <a:blip r:embed="rId3"/>
          <a:stretch>
            <a:fillRect/>
          </a:stretch>
        </p:blipFill>
        <p:spPr>
          <a:xfrm>
            <a:off x="3452251" y="4092877"/>
            <a:ext cx="3112821" cy="2412848"/>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15</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graphicFrame>
        <p:nvGraphicFramePr>
          <p:cNvPr id="33" name="표 32"/>
          <p:cNvGraphicFramePr>
            <a:graphicFrameLocks noGrp="1"/>
          </p:cNvGraphicFramePr>
          <p:nvPr>
            <p:extLst>
              <p:ext uri="{D42A27DB-BD31-4B8C-83A1-F6EECF244321}">
                <p14:modId xmlns:p14="http://schemas.microsoft.com/office/powerpoint/2010/main" val="2927630642"/>
              </p:ext>
            </p:extLst>
          </p:nvPr>
        </p:nvGraphicFramePr>
        <p:xfrm>
          <a:off x="548679" y="953412"/>
          <a:ext cx="2525985" cy="237046"/>
        </p:xfrm>
        <a:graphic>
          <a:graphicData uri="http://schemas.openxmlformats.org/drawingml/2006/table">
            <a:tbl>
              <a:tblPr/>
              <a:tblGrid>
                <a:gridCol w="2525985">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1. Öppna motorhuven.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21" name="표 20"/>
          <p:cNvGraphicFramePr>
            <a:graphicFrameLocks noGrp="1"/>
          </p:cNvGraphicFramePr>
          <p:nvPr>
            <p:extLst>
              <p:ext uri="{D42A27DB-BD31-4B8C-83A1-F6EECF244321}">
                <p14:modId xmlns:p14="http://schemas.microsoft.com/office/powerpoint/2010/main" val="132427135"/>
              </p:ext>
            </p:extLst>
          </p:nvPr>
        </p:nvGraphicFramePr>
        <p:xfrm>
          <a:off x="342900" y="553264"/>
          <a:ext cx="6172200" cy="23704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a:solidFill>
                            <a:srgbClr val="000000"/>
                          </a:solidFill>
                          <a:effectLst/>
                          <a:latin typeface="Tahoma" pitchFamily="34" charset="0"/>
                          <a:ea typeface="Tahoma" pitchFamily="34" charset="0"/>
                          <a:cs typeface="Tahoma" pitchFamily="34" charset="0"/>
                        </a:rPr>
                        <a:t>II. Inaktivering av systemet – Borttagning av IG-säkringen (tändning)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429257353"/>
              </p:ext>
            </p:extLst>
          </p:nvPr>
        </p:nvGraphicFramePr>
        <p:xfrm>
          <a:off x="550134" y="1331640"/>
          <a:ext cx="2734850" cy="2705926"/>
        </p:xfrm>
        <a:graphic>
          <a:graphicData uri="http://schemas.openxmlformats.org/drawingml/2006/table">
            <a:tbl>
              <a:tblPr/>
              <a:tblGrid>
                <a:gridCol w="273485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2. Ta bort locket till säkringsboxen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motorrummet. </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3. Vid behov, rulla ned rutorna,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lås upp dörrarna och öppna eventuellt bakluckan innan 12 V-batteriet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(bakom baksätet på passagerarsidan) kopplas från. Efter att 12 V-batteriet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har kopplats från går det inte att använda de elektriska reglagen.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9" name="모서리가 둥근 직사각형 28"/>
          <p:cNvSpPr/>
          <p:nvPr/>
        </p:nvSpPr>
        <p:spPr>
          <a:xfrm>
            <a:off x="5995277" y="1908593"/>
            <a:ext cx="506379" cy="36004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graphicFrame>
        <p:nvGraphicFramePr>
          <p:cNvPr id="31" name="표 30"/>
          <p:cNvGraphicFramePr>
            <a:graphicFrameLocks noGrp="1"/>
          </p:cNvGraphicFramePr>
          <p:nvPr>
            <p:extLst>
              <p:ext uri="{D42A27DB-BD31-4B8C-83A1-F6EECF244321}">
                <p14:modId xmlns:p14="http://schemas.microsoft.com/office/powerpoint/2010/main" val="3836189381"/>
              </p:ext>
            </p:extLst>
          </p:nvPr>
        </p:nvGraphicFramePr>
        <p:xfrm>
          <a:off x="538915" y="4547984"/>
          <a:ext cx="2535750" cy="1882966"/>
        </p:xfrm>
        <a:graphic>
          <a:graphicData uri="http://schemas.openxmlformats.org/drawingml/2006/table">
            <a:tbl>
              <a:tblPr/>
              <a:tblGrid>
                <a:gridCol w="253575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4. Om fordonet inte kan inaktiveras med hjälp av ”POWER” START/STOPP-knappen, dra ut IG1, IG2-säkringen i säkringsboxen i motorrummet. Om det inte går att lokalisera IG-reläet drar du ut alla säkringar och reläer i säkringsboxen.</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8" name="표 37"/>
          <p:cNvGraphicFramePr>
            <a:graphicFrameLocks noGrp="1"/>
          </p:cNvGraphicFramePr>
          <p:nvPr>
            <p:extLst>
              <p:ext uri="{D42A27DB-BD31-4B8C-83A1-F6EECF244321}">
                <p14:modId xmlns:p14="http://schemas.microsoft.com/office/powerpoint/2010/main" val="3697966180"/>
              </p:ext>
            </p:extLst>
          </p:nvPr>
        </p:nvGraphicFramePr>
        <p:xfrm>
          <a:off x="4401334" y="3076992"/>
          <a:ext cx="2163738" cy="288032"/>
        </p:xfrm>
        <a:graphic>
          <a:graphicData uri="http://schemas.openxmlformats.org/drawingml/2006/table">
            <a:tbl>
              <a:tblPr/>
              <a:tblGrid>
                <a:gridCol w="2163738">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200" b="1" kern="100">
                          <a:solidFill>
                            <a:srgbClr val="000000"/>
                          </a:solidFill>
                          <a:effectLst/>
                          <a:latin typeface="Tahoma" pitchFamily="34" charset="0"/>
                          <a:ea typeface="Tahoma" pitchFamily="34" charset="0"/>
                          <a:cs typeface="Tahoma" pitchFamily="34" charset="0"/>
                        </a:rPr>
                        <a:t>Säkringsbox i motorrummet</a:t>
                      </a:r>
                      <a:endParaRPr lang="en-US" altLang="ko-KR" sz="1200" b="1"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0" name="Line 32"/>
          <p:cNvSpPr>
            <a:spLocks noChangeShapeType="1"/>
          </p:cNvSpPr>
          <p:nvPr/>
        </p:nvSpPr>
        <p:spPr bwMode="auto">
          <a:xfrm flipH="1">
            <a:off x="5486942" y="2267744"/>
            <a:ext cx="822378" cy="864096"/>
          </a:xfrm>
          <a:prstGeom prst="line">
            <a:avLst/>
          </a:prstGeom>
          <a:noFill/>
          <a:ln w="190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dirty="0">
              <a:solidFill>
                <a:srgbClr val="000000"/>
              </a:solidFill>
              <a:latin typeface="HY헤드라인M" pitchFamily="18" charset="-127"/>
              <a:ea typeface="HY헤드라인M" pitchFamily="18" charset="-127"/>
            </a:endParaRPr>
          </a:p>
        </p:txBody>
      </p:sp>
      <p:sp>
        <p:nvSpPr>
          <p:cNvPr id="18" name="모서리가 둥근 직사각형 17"/>
          <p:cNvSpPr/>
          <p:nvPr/>
        </p:nvSpPr>
        <p:spPr>
          <a:xfrm>
            <a:off x="4581128" y="4788024"/>
            <a:ext cx="288032" cy="216024"/>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sp>
        <p:nvSpPr>
          <p:cNvPr id="22" name="모서리가 둥근 직사각형 21"/>
          <p:cNvSpPr/>
          <p:nvPr/>
        </p:nvSpPr>
        <p:spPr>
          <a:xfrm flipV="1">
            <a:off x="4221088" y="5232517"/>
            <a:ext cx="288032" cy="246031"/>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17" name="그림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23" name="TextBox 22"/>
          <p:cNvSpPr txBox="1"/>
          <p:nvPr/>
        </p:nvSpPr>
        <p:spPr>
          <a:xfrm>
            <a:off x="404664" y="4427984"/>
            <a:ext cx="2812371" cy="2031325"/>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4. Om fordonet inte kan inaktiveras med hjälp av ”POWER” START/STOPP-knappen, dra ut IG1, IG2-säkringen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i säkringsboxen i motorrummet.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Om det inte går att lokalisera IG-reläet drar du ut alla säkringar och reläer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i säkringsboxen.</a:t>
            </a:r>
          </a:p>
        </p:txBody>
      </p:sp>
    </p:spTree>
    <p:extLst>
      <p:ext uri="{BB962C8B-B14F-4D97-AF65-F5344CB8AC3E}">
        <p14:creationId xmlns:p14="http://schemas.microsoft.com/office/powerpoint/2010/main" val="383338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16</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36" name="표 35"/>
          <p:cNvGraphicFramePr>
            <a:graphicFrameLocks noGrp="1"/>
          </p:cNvGraphicFramePr>
          <p:nvPr>
            <p:extLst>
              <p:ext uri="{D42A27DB-BD31-4B8C-83A1-F6EECF244321}">
                <p14:modId xmlns:p14="http://schemas.microsoft.com/office/powerpoint/2010/main" val="340357457"/>
              </p:ext>
            </p:extLst>
          </p:nvPr>
        </p:nvGraphicFramePr>
        <p:xfrm>
          <a:off x="407917" y="683568"/>
          <a:ext cx="6381329" cy="511366"/>
        </p:xfrm>
        <a:graphic>
          <a:graphicData uri="http://schemas.openxmlformats.org/drawingml/2006/table">
            <a:tbl>
              <a:tblPr/>
              <a:tblGrid>
                <a:gridCol w="6381329">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anose="020B0604030504040204" pitchFamily="34" charset="0"/>
                          <a:ea typeface="Tahoma" panose="020B0604030504040204" pitchFamily="34" charset="0"/>
                          <a:cs typeface="Tahoma" panose="020B0604030504040204" pitchFamily="34" charset="0"/>
                        </a:rPr>
                        <a:t>5. Ta bort </a:t>
                      </a:r>
                      <a:r>
                        <a:rPr lang="sv-SE" sz="1200">
                          <a:effectLst/>
                          <a:latin typeface="Tahoma" panose="020B0604030504040204" pitchFamily="34" charset="0"/>
                          <a:ea typeface="Tahoma" panose="020B0604030504040204" pitchFamily="34" charset="0"/>
                          <a:cs typeface="Tahoma" panose="020B0604030504040204" pitchFamily="34" charset="0"/>
                        </a:rPr>
                        <a:t>minuspolen (-)</a:t>
                      </a:r>
                      <a:r>
                        <a:rPr lang="sv-SE" sz="1200" kern="100">
                          <a:solidFill>
                            <a:srgbClr val="000000"/>
                          </a:solidFill>
                          <a:effectLst/>
                          <a:latin typeface="Tahoma" pitchFamily="34" charset="0"/>
                          <a:ea typeface="Tahoma" pitchFamily="34" charset="0"/>
                          <a:cs typeface="Tahoma" pitchFamily="34" charset="0"/>
                        </a:rPr>
                        <a:t> och koppla från högspänningsbatteriet</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   (Se rutin nr 4 på sidan 14)</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5" t="21070" r="90717" b="76671"/>
          <a:stretch/>
        </p:blipFill>
        <p:spPr bwMode="auto">
          <a:xfrm>
            <a:off x="375241" y="2628862"/>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표 20"/>
          <p:cNvGraphicFramePr>
            <a:graphicFrameLocks noGrp="1"/>
          </p:cNvGraphicFramePr>
          <p:nvPr>
            <p:extLst>
              <p:ext uri="{D42A27DB-BD31-4B8C-83A1-F6EECF244321}">
                <p14:modId xmlns:p14="http://schemas.microsoft.com/office/powerpoint/2010/main" val="3121143458"/>
              </p:ext>
            </p:extLst>
          </p:nvPr>
        </p:nvGraphicFramePr>
        <p:xfrm>
          <a:off x="1772816" y="2605482"/>
          <a:ext cx="2952328" cy="350874"/>
        </p:xfrm>
        <a:graphic>
          <a:graphicData uri="http://schemas.openxmlformats.org/drawingml/2006/table">
            <a:tbl>
              <a:tblPr/>
              <a:tblGrid>
                <a:gridCol w="2952328">
                  <a:extLst>
                    <a:ext uri="{9D8B030D-6E8A-4147-A177-3AD203B41FA5}">
                      <a16:colId xmlns:a16="http://schemas.microsoft.com/office/drawing/2014/main" xmlns="" val="20000"/>
                    </a:ext>
                  </a:extLst>
                </a:gridCol>
              </a:tblGrid>
              <a:tr h="35087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FF0000"/>
                          </a:solidFill>
                          <a:effectLst/>
                          <a:latin typeface="Tahoma" pitchFamily="34" charset="0"/>
                          <a:ea typeface="Tahoma" pitchFamily="34" charset="0"/>
                          <a:cs typeface="Tahoma" pitchFamily="34" charset="0"/>
                        </a:rPr>
                        <a:t>Risk för dödlig elstöt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2" name="직사각형 21"/>
          <p:cNvSpPr/>
          <p:nvPr/>
        </p:nvSpPr>
        <p:spPr>
          <a:xfrm>
            <a:off x="289904" y="2545108"/>
            <a:ext cx="6239763" cy="289098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12" name="그림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13" name="TextBox 12"/>
          <p:cNvSpPr txBox="1"/>
          <p:nvPr/>
        </p:nvSpPr>
        <p:spPr>
          <a:xfrm>
            <a:off x="489138" y="1391171"/>
            <a:ext cx="6036206" cy="885692"/>
          </a:xfrm>
          <a:prstGeom prst="rect">
            <a:avLst/>
          </a:prstGeom>
          <a:solidFill>
            <a:schemeClr val="bg1"/>
          </a:solidFill>
          <a:ln>
            <a:noFill/>
          </a:ln>
        </p:spPr>
        <p:txBody>
          <a:bodyPr wrap="square" rtlCol="0">
            <a:spAutoFit/>
          </a:bodyPr>
          <a:lstStyle/>
          <a:p>
            <a:pPr rtl="0" latinLnBrk="0">
              <a:lnSpc>
                <a:spcPct val="150000"/>
              </a:lnSpc>
              <a:defRPr/>
            </a:pPr>
            <a:r>
              <a:rPr lang="sv-SE" sz="1200" kern="100" dirty="0">
                <a:solidFill>
                  <a:srgbClr val="000000"/>
                </a:solidFill>
                <a:latin typeface="Tahoma" pitchFamily="34" charset="0"/>
                <a:ea typeface="Tahoma" pitchFamily="34" charset="0"/>
                <a:cs typeface="Tahoma" pitchFamily="34" charset="0"/>
              </a:rPr>
              <a:t>Om de tidigare nämnda metoderna för inaktivering av systemet inte fungerar är fordonet inte säkrat mot oavsiktlig aktivering av krockkuddar som inte har löst ut.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Det är inte heller säkrat mot elektrisk stöt från högspänningskomponenterna.</a:t>
            </a:r>
          </a:p>
        </p:txBody>
      </p:sp>
      <p:sp>
        <p:nvSpPr>
          <p:cNvPr id="14" name="TextBox 13"/>
          <p:cNvSpPr txBox="1"/>
          <p:nvPr/>
        </p:nvSpPr>
        <p:spPr>
          <a:xfrm>
            <a:off x="619775" y="3040110"/>
            <a:ext cx="5689545" cy="2270686"/>
          </a:xfrm>
          <a:prstGeom prst="rect">
            <a:avLst/>
          </a:prstGeom>
          <a:solidFill>
            <a:schemeClr val="bg1"/>
          </a:solidFill>
          <a:ln>
            <a:noFill/>
          </a:ln>
        </p:spPr>
        <p:txBody>
          <a:bodyPr wrap="square" rtlCol="0">
            <a:spAutoFit/>
          </a:bodyPr>
          <a:lstStyle/>
          <a:p>
            <a:pPr marL="171450" indent="-171450" rtl="0" latinLnBrk="0">
              <a:lnSpc>
                <a:spcPct val="150000"/>
              </a:lnSpc>
              <a:buFont typeface="Wingdings" pitchFamily="2" charset="2"/>
              <a:buChar char="l"/>
              <a:defRPr/>
            </a:pPr>
            <a:r>
              <a:rPr lang="sv-SE" sz="1200" i="1" dirty="0">
                <a:latin typeface="Tahoma" pitchFamily="34" charset="0"/>
                <a:ea typeface="Tahoma" pitchFamily="34" charset="0"/>
                <a:cs typeface="Tahoma" pitchFamily="34" charset="0"/>
              </a:rPr>
              <a:t>Innan räddningsarbetet påbörjas måste det säkerställas att fordonet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är inaktiverat. Vänta i 3 minuter efter inaktivering så att kondensatorn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i högspänningssystemet hinner ladda ut för att undvika dödande elstötar. </a:t>
            </a:r>
          </a:p>
          <a:p>
            <a:pPr marL="171450" indent="-171450" rtl="0" latinLnBrk="0">
              <a:lnSpc>
                <a:spcPct val="150000"/>
              </a:lnSpc>
              <a:buFont typeface="Wingdings" pitchFamily="2" charset="2"/>
              <a:buChar char="l"/>
              <a:defRPr/>
            </a:pPr>
            <a:r>
              <a:rPr lang="sv-SE" sz="1200" i="1" dirty="0">
                <a:latin typeface="Tahoma" pitchFamily="34" charset="0"/>
                <a:ea typeface="Tahoma" pitchFamily="34" charset="0"/>
                <a:cs typeface="Tahoma" pitchFamily="34" charset="0"/>
              </a:rPr>
              <a:t>Exponerade kablar eller ledningar kan vara synliga inne eller utanför bilen.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Rör aldrig ledningar eller kablar innan systemet har inaktiverats för att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förhindra skador eller dödsfall på grund av elektrisk stöt.</a:t>
            </a:r>
          </a:p>
          <a:p>
            <a:pPr rtl="0" latinLnBrk="0">
              <a:lnSpc>
                <a:spcPct val="150000"/>
              </a:lnSpc>
              <a:defRPr/>
            </a:pPr>
            <a:r>
              <a:rPr lang="sv-SE" sz="1200" kern="100" dirty="0">
                <a:latin typeface="Tahoma" pitchFamily="34" charset="0"/>
                <a:ea typeface="Tahoma" pitchFamily="34" charset="0"/>
                <a:cs typeface="Tahoma" pitchFamily="34" charset="0"/>
              </a:rPr>
              <a:t>Om dessa anvisningar inte följs kan det resultera i dödsfall på grund </a:t>
            </a:r>
            <a:br>
              <a:rPr lang="sv-SE" sz="1200" kern="100" dirty="0">
                <a:latin typeface="Tahoma" pitchFamily="34" charset="0"/>
                <a:ea typeface="Tahoma" pitchFamily="34" charset="0"/>
                <a:cs typeface="Tahoma" pitchFamily="34" charset="0"/>
              </a:rPr>
            </a:br>
            <a:r>
              <a:rPr lang="sv-SE" sz="1200" kern="100" dirty="0">
                <a:latin typeface="Tahoma" pitchFamily="34" charset="0"/>
                <a:ea typeface="Tahoma" pitchFamily="34" charset="0"/>
                <a:cs typeface="Tahoma" pitchFamily="34" charset="0"/>
              </a:rPr>
              <a:t>av dödande elstötar.</a:t>
            </a:r>
          </a:p>
        </p:txBody>
      </p:sp>
    </p:spTree>
    <p:extLst>
      <p:ext uri="{BB962C8B-B14F-4D97-AF65-F5344CB8AC3E}">
        <p14:creationId xmlns:p14="http://schemas.microsoft.com/office/powerpoint/2010/main" val="325406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6992" y="2123728"/>
            <a:ext cx="3353440" cy="131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17</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25" name="표 24"/>
          <p:cNvGraphicFramePr>
            <a:graphicFrameLocks noGrp="1"/>
          </p:cNvGraphicFramePr>
          <p:nvPr>
            <p:extLst>
              <p:ext uri="{D42A27DB-BD31-4B8C-83A1-F6EECF244321}">
                <p14:modId xmlns:p14="http://schemas.microsoft.com/office/powerpoint/2010/main" val="1627997293"/>
              </p:ext>
            </p:extLst>
          </p:nvPr>
        </p:nvGraphicFramePr>
        <p:xfrm>
          <a:off x="332656" y="461060"/>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Om personer ska hjälpas ur bilen</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3380826550"/>
              </p:ext>
            </p:extLst>
          </p:nvPr>
        </p:nvGraphicFramePr>
        <p:xfrm>
          <a:off x="404663" y="1835696"/>
          <a:ext cx="3676505" cy="288032"/>
        </p:xfrm>
        <a:graphic>
          <a:graphicData uri="http://schemas.openxmlformats.org/drawingml/2006/table">
            <a:tbl>
              <a:tblPr/>
              <a:tblGrid>
                <a:gridCol w="367650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Stabilisering av fordonet</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9" name="표 28"/>
          <p:cNvGraphicFramePr>
            <a:graphicFrameLocks noGrp="1"/>
          </p:cNvGraphicFramePr>
          <p:nvPr>
            <p:extLst>
              <p:ext uri="{D42A27DB-BD31-4B8C-83A1-F6EECF244321}">
                <p14:modId xmlns:p14="http://schemas.microsoft.com/office/powerpoint/2010/main" val="553401806"/>
              </p:ext>
            </p:extLst>
          </p:nvPr>
        </p:nvGraphicFramePr>
        <p:xfrm>
          <a:off x="414908" y="2123728"/>
          <a:ext cx="3014092" cy="1882966"/>
        </p:xfrm>
        <a:graphic>
          <a:graphicData uri="http://schemas.openxmlformats.org/drawingml/2006/table">
            <a:tbl>
              <a:tblPr/>
              <a:tblGrid>
                <a:gridCol w="3014092">
                  <a:extLst>
                    <a:ext uri="{9D8B030D-6E8A-4147-A177-3AD203B41FA5}">
                      <a16:colId xmlns:a16="http://schemas.microsoft.com/office/drawing/2014/main" xmlns="" val="20000"/>
                    </a:ext>
                  </a:extLst>
                </a:gridCol>
              </a:tblGrid>
              <a:tr h="187220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Använd standardstabilisering (cribbing/kilar) som visat i de röda cirklarna/på båda sidor. Kom ihåg att alltid ansluta kilarna till en bärande del av fordonet och undvik att placera kilarna under högspänningskablar, bränsleledningar och andra områden som normalt inte anses acceptabla.</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2751703540"/>
              </p:ext>
            </p:extLst>
          </p:nvPr>
        </p:nvGraphicFramePr>
        <p:xfrm>
          <a:off x="407917" y="749092"/>
          <a:ext cx="6411259" cy="1060006"/>
        </p:xfrm>
        <a:graphic>
          <a:graphicData uri="http://schemas.openxmlformats.org/drawingml/2006/table">
            <a:tbl>
              <a:tblPr/>
              <a:tblGrid>
                <a:gridCol w="6411259">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spc="-20" baseline="0" dirty="0">
                          <a:solidFill>
                            <a:srgbClr val="000000"/>
                          </a:solidFill>
                          <a:effectLst/>
                          <a:latin typeface="Tahoma" pitchFamily="34" charset="0"/>
                          <a:ea typeface="Tahoma" pitchFamily="34" charset="0"/>
                          <a:cs typeface="Tahoma" pitchFamily="34" charset="0"/>
                        </a:rPr>
                        <a:t>SORENTO hybrid är en Eco-elektriskt modell (HEV/PHEV).  På grund av de högspännings-</a:t>
                      </a:r>
                      <a:br>
                        <a:rPr lang="sv-SE" sz="1200" kern="100" spc="-20" baseline="0" dirty="0">
                          <a:solidFill>
                            <a:srgbClr val="000000"/>
                          </a:solidFill>
                          <a:effectLst/>
                          <a:latin typeface="Tahoma" pitchFamily="34" charset="0"/>
                          <a:ea typeface="Tahoma" pitchFamily="34" charset="0"/>
                          <a:cs typeface="Tahoma" pitchFamily="34" charset="0"/>
                        </a:rPr>
                      </a:br>
                      <a:r>
                        <a:rPr lang="sv-SE" sz="1200" kern="100" spc="-20" baseline="0" dirty="0">
                          <a:solidFill>
                            <a:srgbClr val="000000"/>
                          </a:solidFill>
                          <a:effectLst/>
                          <a:latin typeface="Tahoma" pitchFamily="34" charset="0"/>
                          <a:ea typeface="Tahoma" pitchFamily="34" charset="0"/>
                          <a:cs typeface="Tahoma" pitchFamily="34" charset="0"/>
                        </a:rPr>
                        <a:t>komponenter den har, bör räddningspersonal iaktta särskild försiktighet när de ska få ut de åkande från bilen. Innan personer hjälps ut ur bilen bör räddningspersonalen ”identifiera, immobilisera och inaktivera” fordonet enligt beskrivningen på sidan 12-16.</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7" name="표 46"/>
          <p:cNvGraphicFramePr>
            <a:graphicFrameLocks noGrp="1"/>
          </p:cNvGraphicFramePr>
          <p:nvPr>
            <p:extLst>
              <p:ext uri="{D42A27DB-BD31-4B8C-83A1-F6EECF244321}">
                <p14:modId xmlns:p14="http://schemas.microsoft.com/office/powerpoint/2010/main" val="1456137572"/>
              </p:ext>
            </p:extLst>
          </p:nvPr>
        </p:nvGraphicFramePr>
        <p:xfrm>
          <a:off x="404664" y="4043474"/>
          <a:ext cx="6624736" cy="288032"/>
        </p:xfrm>
        <a:graphic>
          <a:graphicData uri="http://schemas.openxmlformats.org/drawingml/2006/table">
            <a:tbl>
              <a:tblPr/>
              <a:tblGrid>
                <a:gridCol w="662473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Räddningsredskap och tillvägagångssätt</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1811386050"/>
              </p:ext>
            </p:extLst>
          </p:nvPr>
        </p:nvGraphicFramePr>
        <p:xfrm>
          <a:off x="407917" y="4331506"/>
          <a:ext cx="6189435" cy="1608646"/>
        </p:xfrm>
        <a:graphic>
          <a:graphicData uri="http://schemas.openxmlformats.org/drawingml/2006/table">
            <a:tbl>
              <a:tblPr/>
              <a:tblGrid>
                <a:gridCol w="6189435">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spc="-20" baseline="0" dirty="0">
                          <a:solidFill>
                            <a:srgbClr val="000000"/>
                          </a:solidFill>
                          <a:effectLst/>
                          <a:latin typeface="Tahoma" pitchFamily="34" charset="0"/>
                          <a:ea typeface="Tahoma" pitchFamily="34" charset="0"/>
                          <a:cs typeface="Tahoma" pitchFamily="34" charset="0"/>
                        </a:rPr>
                        <a:t>När räddningspersonalen anländer till en olycka där en (SORENTO plug-in hybrid är involverad rekommenderar vi att man följer sina vanliga rutiner för att utvärdera och hantera trafikolyckor. När räddningspersonalen skär upp fordonet bör särskild försiktighet alltid iakttas så att krockkuddssystemet (balar med gul mantel), de orange högspänningskablarna och andra högspänningskomponenter inte tar skada, eftersom detta kan medföra risker och i värsta </a:t>
                      </a:r>
                      <a:br>
                        <a:rPr lang="sv-SE" sz="1200" kern="100" spc="-20" baseline="0" dirty="0">
                          <a:solidFill>
                            <a:srgbClr val="000000"/>
                          </a:solidFill>
                          <a:effectLst/>
                          <a:latin typeface="Tahoma" pitchFamily="34" charset="0"/>
                          <a:ea typeface="Tahoma" pitchFamily="34" charset="0"/>
                          <a:cs typeface="Tahoma" pitchFamily="34" charset="0"/>
                        </a:rPr>
                      </a:br>
                      <a:r>
                        <a:rPr lang="sv-SE" sz="1200" kern="100" spc="-20" baseline="0" dirty="0">
                          <a:solidFill>
                            <a:srgbClr val="000000"/>
                          </a:solidFill>
                          <a:effectLst/>
                          <a:latin typeface="Tahoma" pitchFamily="34" charset="0"/>
                          <a:ea typeface="Tahoma" pitchFamily="34" charset="0"/>
                          <a:cs typeface="Tahoma" pitchFamily="34" charset="0"/>
                        </a:rPr>
                        <a:t>fall en olycka med dödlig utgång.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3119935017"/>
              </p:ext>
            </p:extLst>
          </p:nvPr>
        </p:nvGraphicFramePr>
        <p:xfrm>
          <a:off x="404663" y="6012160"/>
          <a:ext cx="4610235" cy="288032"/>
        </p:xfrm>
        <a:graphic>
          <a:graphicData uri="http://schemas.openxmlformats.org/drawingml/2006/table">
            <a:tbl>
              <a:tblPr/>
              <a:tblGrid>
                <a:gridCol w="461023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Områden konstruerade med stål med ultrahög hållfasthet </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053" name="Picture 5" descr="고장력강판설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160" y="8412894"/>
            <a:ext cx="1176936" cy="56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표 21"/>
          <p:cNvGraphicFramePr>
            <a:graphicFrameLocks noGrp="1"/>
          </p:cNvGraphicFramePr>
          <p:nvPr>
            <p:extLst>
              <p:ext uri="{D42A27DB-BD31-4B8C-83A1-F6EECF244321}">
                <p14:modId xmlns:p14="http://schemas.microsoft.com/office/powerpoint/2010/main" val="3148397981"/>
              </p:ext>
            </p:extLst>
          </p:nvPr>
        </p:nvGraphicFramePr>
        <p:xfrm>
          <a:off x="5237305" y="8388424"/>
          <a:ext cx="1564867" cy="568982"/>
        </p:xfrm>
        <a:graphic>
          <a:graphicData uri="http://schemas.openxmlformats.org/drawingml/2006/table">
            <a:tbl>
              <a:tblPr/>
              <a:tblGrid>
                <a:gridCol w="1564867">
                  <a:extLst>
                    <a:ext uri="{9D8B030D-6E8A-4147-A177-3AD203B41FA5}">
                      <a16:colId xmlns:a16="http://schemas.microsoft.com/office/drawing/2014/main" xmlns="" val="20000"/>
                    </a:ext>
                  </a:extLst>
                </a:gridCol>
              </a:tblGrid>
              <a:tr h="568982">
                <a:tc>
                  <a:txBody>
                    <a:bodyPr/>
                    <a:lstStyle/>
                    <a:p>
                      <a:pPr rtl="0">
                        <a:lnSpc>
                          <a:spcPct val="100000"/>
                        </a:lnSpc>
                      </a:pPr>
                      <a:r>
                        <a:rPr lang="sv-SE" sz="1100" kern="100" dirty="0">
                          <a:solidFill>
                            <a:srgbClr val="000000"/>
                          </a:solidFill>
                          <a:effectLst/>
                          <a:latin typeface="Tahoma" pitchFamily="34" charset="0"/>
                          <a:ea typeface="Tahoma" pitchFamily="34" charset="0"/>
                          <a:cs typeface="Tahoma" pitchFamily="34" charset="0"/>
                        </a:rPr>
                        <a:t>Svagare stålkonstruktion</a:t>
                      </a:r>
                    </a:p>
                    <a:p>
                      <a:pPr marL="0" marR="0" indent="0" algn="l" defTabSz="914400" rtl="0" eaLnBrk="1" fontAlgn="auto" latinLnBrk="1" hangingPunct="1">
                        <a:lnSpc>
                          <a:spcPct val="100000"/>
                        </a:lnSpc>
                        <a:spcBef>
                          <a:spcPts val="0"/>
                        </a:spcBef>
                        <a:spcAft>
                          <a:spcPts val="0"/>
                        </a:spcAft>
                        <a:buClrTx/>
                        <a:buSzTx/>
                        <a:buFontTx/>
                        <a:buNone/>
                        <a:tabLst/>
                        <a:defRPr/>
                      </a:pPr>
                      <a:r>
                        <a:rPr lang="sv-SE" sz="1100" kern="100" dirty="0">
                          <a:solidFill>
                            <a:srgbClr val="000000"/>
                          </a:solidFill>
                          <a:effectLst/>
                          <a:latin typeface="Tahoma" pitchFamily="34" charset="0"/>
                          <a:ea typeface="Tahoma" pitchFamily="34" charset="0"/>
                          <a:cs typeface="Tahoma" pitchFamily="34" charset="0"/>
                        </a:rPr>
                        <a:t>Höghållfast stål</a:t>
                      </a:r>
                    </a:p>
                    <a:p>
                      <a:pPr rtl="0">
                        <a:lnSpc>
                          <a:spcPct val="100000"/>
                        </a:lnSpc>
                      </a:pPr>
                      <a:r>
                        <a:rPr lang="sv-SE" sz="1100" kern="100" dirty="0">
                          <a:solidFill>
                            <a:srgbClr val="000000"/>
                          </a:solidFill>
                          <a:effectLst/>
                          <a:latin typeface="Tahoma" pitchFamily="34" charset="0"/>
                          <a:ea typeface="Tahoma" pitchFamily="34" charset="0"/>
                          <a:cs typeface="Tahoma" pitchFamily="34" charset="0"/>
                        </a:rPr>
                        <a:t>Ultrahöghållfast stål </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sp>
        <p:nvSpPr>
          <p:cNvPr id="5" name="타원 4"/>
          <p:cNvSpPr/>
          <p:nvPr/>
        </p:nvSpPr>
        <p:spPr>
          <a:xfrm>
            <a:off x="4406176" y="3134433"/>
            <a:ext cx="288032" cy="216024"/>
          </a:xfrm>
          <a:prstGeom prst="ellipse">
            <a:avLst/>
          </a:prstGeom>
          <a:solidFill>
            <a:srgbClr val="FF0000">
              <a:alpha val="46000"/>
            </a:srgbClr>
          </a:solidFill>
          <a:ln w="127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sp>
        <p:nvSpPr>
          <p:cNvPr id="23" name="타원 22"/>
          <p:cNvSpPr/>
          <p:nvPr/>
        </p:nvSpPr>
        <p:spPr>
          <a:xfrm>
            <a:off x="5342280" y="3134433"/>
            <a:ext cx="288032" cy="216024"/>
          </a:xfrm>
          <a:prstGeom prst="ellipse">
            <a:avLst/>
          </a:prstGeom>
          <a:solidFill>
            <a:srgbClr val="FF0000">
              <a:alpha val="46000"/>
            </a:srgbClr>
          </a:solidFill>
          <a:ln w="127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27" name="그림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30" name="TextBox 29"/>
          <p:cNvSpPr txBox="1"/>
          <p:nvPr/>
        </p:nvSpPr>
        <p:spPr>
          <a:xfrm>
            <a:off x="332657" y="6251252"/>
            <a:ext cx="2808312" cy="2547685"/>
          </a:xfrm>
          <a:prstGeom prst="rect">
            <a:avLst/>
          </a:prstGeom>
          <a:solidFill>
            <a:schemeClr val="bg1"/>
          </a:solidFill>
          <a:ln>
            <a:noFill/>
          </a:ln>
        </p:spPr>
        <p:txBody>
          <a:bodyPr wrap="square" rtlCol="0">
            <a:spAutoFit/>
          </a:bodyPr>
          <a:lstStyle/>
          <a:p>
            <a:pPr rtl="0">
              <a:lnSpc>
                <a:spcPct val="150000"/>
              </a:lnSpc>
            </a:pPr>
            <a:r>
              <a:rPr lang="sv-SE" sz="1200" kern="100" dirty="0">
                <a:solidFill>
                  <a:srgbClr val="000000"/>
                </a:solidFill>
                <a:latin typeface="Tahoma" pitchFamily="34" charset="0"/>
                <a:ea typeface="Tahoma" pitchFamily="34" charset="0"/>
                <a:cs typeface="Tahoma" pitchFamily="34" charset="0"/>
              </a:rPr>
              <a:t>De blåmarkerade områdena på bilden visar var höghållfast stål har använts med de rödmarkerade områdena visar var stål med ultrahög hållfasthet har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använts. Beroende på vilka verktyg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som används kan det vara mycket svårt eller omöjligt att kapa ultrahöghållfast stål. Vid behov, använd en provisorisk lösning för att kringgå problemet.</a:t>
            </a:r>
            <a:endParaRPr lang="en-GB" altLang="ko-KR" sz="1200" kern="100" dirty="0">
              <a:solidFill>
                <a:srgbClr val="000000"/>
              </a:solidFill>
              <a:latin typeface="Tahoma" pitchFamily="34" charset="0"/>
              <a:ea typeface="Tahoma" pitchFamily="34" charset="0"/>
              <a:cs typeface="Tahoma" pitchFamily="34" charset="0"/>
            </a:endParaRPr>
          </a:p>
        </p:txBody>
      </p:sp>
      <p:pic>
        <p:nvPicPr>
          <p:cNvPr id="6" name="그림 5"/>
          <p:cNvPicPr>
            <a:picLocks noChangeAspect="1"/>
          </p:cNvPicPr>
          <p:nvPr/>
        </p:nvPicPr>
        <p:blipFill>
          <a:blip r:embed="rId5"/>
          <a:stretch>
            <a:fillRect/>
          </a:stretch>
        </p:blipFill>
        <p:spPr>
          <a:xfrm>
            <a:off x="3068960" y="7039519"/>
            <a:ext cx="1945939" cy="1263102"/>
          </a:xfrm>
          <a:prstGeom prst="rect">
            <a:avLst/>
          </a:prstGeom>
        </p:spPr>
      </p:pic>
      <p:pic>
        <p:nvPicPr>
          <p:cNvPr id="7" name="그림 6"/>
          <p:cNvPicPr>
            <a:picLocks noChangeAspect="1"/>
          </p:cNvPicPr>
          <p:nvPr/>
        </p:nvPicPr>
        <p:blipFill>
          <a:blip r:embed="rId6"/>
          <a:stretch>
            <a:fillRect/>
          </a:stretch>
        </p:blipFill>
        <p:spPr>
          <a:xfrm>
            <a:off x="5030332" y="7122804"/>
            <a:ext cx="1788844" cy="1193612"/>
          </a:xfrm>
          <a:prstGeom prst="rect">
            <a:avLst/>
          </a:prstGeom>
        </p:spPr>
      </p:pic>
      <p:pic>
        <p:nvPicPr>
          <p:cNvPr id="32" name="그림 31"/>
          <p:cNvPicPr>
            <a:picLocks noChangeAspect="1"/>
          </p:cNvPicPr>
          <p:nvPr/>
        </p:nvPicPr>
        <p:blipFill rotWithShape="1">
          <a:blip r:embed="rId7" cstate="print">
            <a:extLst>
              <a:ext uri="{28A0092B-C50C-407E-A947-70E740481C1C}">
                <a14:useLocalDpi xmlns:a14="http://schemas.microsoft.com/office/drawing/2010/main" val="0"/>
              </a:ext>
            </a:extLst>
          </a:blip>
          <a:srcRect t="22008" r="648" b="31027"/>
          <a:stretch/>
        </p:blipFill>
        <p:spPr>
          <a:xfrm>
            <a:off x="4252637" y="6303803"/>
            <a:ext cx="1828189" cy="933794"/>
          </a:xfrm>
          <a:prstGeom prst="rect">
            <a:avLst/>
          </a:prstGeom>
        </p:spPr>
      </p:pic>
    </p:spTree>
    <p:extLst>
      <p:ext uri="{BB962C8B-B14F-4D97-AF65-F5344CB8AC3E}">
        <p14:creationId xmlns:p14="http://schemas.microsoft.com/office/powerpoint/2010/main" val="313525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그림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graphicFrame>
        <p:nvGraphicFramePr>
          <p:cNvPr id="7" name="표 6"/>
          <p:cNvGraphicFramePr>
            <a:graphicFrameLocks noGrp="1"/>
          </p:cNvGraphicFramePr>
          <p:nvPr>
            <p:extLst>
              <p:ext uri="{D42A27DB-BD31-4B8C-83A1-F6EECF244321}">
                <p14:modId xmlns:p14="http://schemas.microsoft.com/office/powerpoint/2010/main" val="1862752790"/>
              </p:ext>
            </p:extLst>
          </p:nvPr>
        </p:nvGraphicFramePr>
        <p:xfrm>
          <a:off x="476672" y="1115616"/>
          <a:ext cx="6038850" cy="182880"/>
        </p:xfrm>
        <a:graphic>
          <a:graphicData uri="http://schemas.openxmlformats.org/drawingml/2006/table">
            <a:tbl>
              <a:tblPr/>
              <a:tblGrid>
                <a:gridCol w="603885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Inledning</a:t>
                      </a:r>
                      <a:r>
                        <a:rPr lang="sv-SE" sz="1200" b="1" kern="100">
                          <a:solidFill>
                            <a:srgbClr val="00359E"/>
                          </a:solidFill>
                          <a:effectLst/>
                          <a:latin typeface="Tahoma" pitchFamily="34" charset="0"/>
                          <a:ea typeface="Arial Unicode MS" pitchFamily="50" charset="-127"/>
                          <a:cs typeface="Tahoma" pitchFamily="34" charset="0"/>
                        </a:rPr>
                        <a:t> </a:t>
                      </a:r>
                      <a:endParaRPr lang="ko-KR" sz="1200" kern="100" dirty="0">
                        <a:effectLst/>
                        <a:latin typeface="Tahoma" pitchFamily="34" charset="0"/>
                        <a:ea typeface="Arial Unicode MS"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표 8"/>
          <p:cNvGraphicFramePr>
            <a:graphicFrameLocks noGrp="1"/>
          </p:cNvGraphicFramePr>
          <p:nvPr>
            <p:extLst>
              <p:ext uri="{D42A27DB-BD31-4B8C-83A1-F6EECF244321}">
                <p14:modId xmlns:p14="http://schemas.microsoft.com/office/powerpoint/2010/main" val="3293884675"/>
              </p:ext>
            </p:extLst>
          </p:nvPr>
        </p:nvGraphicFramePr>
        <p:xfrm>
          <a:off x="476672" y="2316128"/>
          <a:ext cx="6048375" cy="182880"/>
        </p:xfrm>
        <a:graphic>
          <a:graphicData uri="http://schemas.openxmlformats.org/drawingml/2006/table">
            <a:tbl>
              <a:tblPr/>
              <a:tblGrid>
                <a:gridCol w="60483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Identifiering av SORENTO plug-in hybrid </a:t>
                      </a:r>
                      <a:endParaRPr lang="ko-KR" sz="1200" kern="100" dirty="0">
                        <a:effectLst/>
                        <a:latin typeface="Tahoma" pitchFamily="34" charset="0"/>
                        <a:ea typeface="Arial Unicode MS"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2263746086"/>
              </p:ext>
            </p:extLst>
          </p:nvPr>
        </p:nvGraphicFramePr>
        <p:xfrm>
          <a:off x="520402" y="2690138"/>
          <a:ext cx="5848350" cy="16002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45719">
                <a:tc>
                  <a:txBody>
                    <a:bodyPr/>
                    <a:lstStyle/>
                    <a:p>
                      <a:pPr algn="l" rtl="0" latinLnBrk="0">
                        <a:spcAft>
                          <a:spcPts val="0"/>
                        </a:spcAft>
                      </a:pPr>
                      <a:r>
                        <a:rPr lang="sv-SE" sz="1000" kern="100" dirty="0">
                          <a:solidFill>
                            <a:schemeClr val="tx1"/>
                          </a:solidFill>
                          <a:effectLst/>
                          <a:latin typeface="Tahoma" pitchFamily="34" charset="0"/>
                          <a:ea typeface="Tahoma" pitchFamily="34" charset="0"/>
                          <a:cs typeface="Tahoma" pitchFamily="34" charset="0"/>
                        </a:rPr>
                        <a:t>Identifiera en Kia SORENTO plug-in hybrid  . . . . . . . . .  . . . . . . . . . . . ..</a:t>
                      </a:r>
                      <a:r>
                        <a:rPr lang="sv-SE" sz="1050" kern="100" dirty="0">
                          <a:solidFill>
                            <a:schemeClr val="tx1"/>
                          </a:solidFill>
                          <a:effectLst/>
                          <a:latin typeface="Tahoma" pitchFamily="34" charset="0"/>
                          <a:ea typeface="Tahoma" pitchFamily="34" charset="0"/>
                          <a:cs typeface="Tahoma" pitchFamily="34" charset="0"/>
                        </a:rPr>
                        <a:t> . . . . . . . . . . . . . . . . . . </a:t>
                      </a:r>
                      <a:endParaRPr lang="ko-KR" sz="1050" kern="100" dirty="0">
                        <a:solidFill>
                          <a:schemeClr val="tx1"/>
                        </a:solidFill>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8" name="표 17"/>
          <p:cNvGraphicFramePr>
            <a:graphicFrameLocks noGrp="1"/>
          </p:cNvGraphicFramePr>
          <p:nvPr>
            <p:extLst>
              <p:ext uri="{D42A27DB-BD31-4B8C-83A1-F6EECF244321}">
                <p14:modId xmlns:p14="http://schemas.microsoft.com/office/powerpoint/2010/main" val="2563850699"/>
              </p:ext>
            </p:extLst>
          </p:nvPr>
        </p:nvGraphicFramePr>
        <p:xfrm>
          <a:off x="476672" y="3275856"/>
          <a:ext cx="6076950" cy="182880"/>
        </p:xfrm>
        <a:graphic>
          <a:graphicData uri="http://schemas.openxmlformats.org/drawingml/2006/table">
            <a:tbl>
              <a:tblPr/>
              <a:tblGrid>
                <a:gridCol w="607695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SORENTO plug-in hybrid Viktigaste elektroniska system</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3499506912"/>
              </p:ext>
            </p:extLst>
          </p:nvPr>
        </p:nvGraphicFramePr>
        <p:xfrm>
          <a:off x="520402" y="3635896"/>
          <a:ext cx="5867400" cy="216024"/>
        </p:xfrm>
        <a:graphic>
          <a:graphicData uri="http://schemas.openxmlformats.org/drawingml/2006/table">
            <a:tbl>
              <a:tblPr/>
              <a:tblGrid>
                <a:gridCol w="586740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Högspänningssystem</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3" name="표 22"/>
          <p:cNvGraphicFramePr>
            <a:graphicFrameLocks noGrp="1"/>
          </p:cNvGraphicFramePr>
          <p:nvPr>
            <p:extLst>
              <p:ext uri="{D42A27DB-BD31-4B8C-83A1-F6EECF244321}">
                <p14:modId xmlns:p14="http://schemas.microsoft.com/office/powerpoint/2010/main" val="1345831742"/>
              </p:ext>
            </p:extLst>
          </p:nvPr>
        </p:nvGraphicFramePr>
        <p:xfrm>
          <a:off x="520402" y="3934594"/>
          <a:ext cx="5848350" cy="15240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Fordonskomponenter</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7" name="표 36"/>
          <p:cNvGraphicFramePr>
            <a:graphicFrameLocks noGrp="1"/>
          </p:cNvGraphicFramePr>
          <p:nvPr>
            <p:extLst>
              <p:ext uri="{D42A27DB-BD31-4B8C-83A1-F6EECF244321}">
                <p14:modId xmlns:p14="http://schemas.microsoft.com/office/powerpoint/2010/main" val="22364137"/>
              </p:ext>
            </p:extLst>
          </p:nvPr>
        </p:nvGraphicFramePr>
        <p:xfrm>
          <a:off x="404664" y="4232151"/>
          <a:ext cx="5943600" cy="152400"/>
        </p:xfrm>
        <a:graphic>
          <a:graphicData uri="http://schemas.openxmlformats.org/drawingml/2006/table">
            <a:tbl>
              <a:tblPr/>
              <a:tblGrid>
                <a:gridCol w="5943600">
                  <a:extLst>
                    <a:ext uri="{9D8B030D-6E8A-4147-A177-3AD203B41FA5}">
                      <a16:colId xmlns:a16="http://schemas.microsoft.com/office/drawing/2014/main" xmlns="" val="20000"/>
                    </a:ext>
                  </a:extLst>
                </a:gridCol>
              </a:tblGrid>
              <a:tr h="0">
                <a:tc>
                  <a:txBody>
                    <a:bodyPr/>
                    <a:lstStyle/>
                    <a:p>
                      <a:pPr marL="0" marR="0" indent="114300" algn="l" defTabSz="914400" rtl="0" eaLnBrk="1" fontAlgn="auto" latinLnBrk="0" hangingPunct="1">
                        <a:lnSpc>
                          <a:spcPct val="100000"/>
                        </a:lnSpc>
                        <a:spcBef>
                          <a:spcPts val="0"/>
                        </a:spcBef>
                        <a:spcAft>
                          <a:spcPts val="0"/>
                        </a:spcAft>
                        <a:buClrTx/>
                        <a:buSzTx/>
                        <a:buFontTx/>
                        <a:buNone/>
                        <a:tabLst/>
                        <a:defRPr/>
                      </a:pPr>
                      <a:r>
                        <a:rPr lang="sv-SE" sz="1000" b="0" kern="100" dirty="0">
                          <a:solidFill>
                            <a:schemeClr val="tx1">
                              <a:lumMod val="95000"/>
                              <a:lumOff val="5000"/>
                            </a:schemeClr>
                          </a:solidFill>
                          <a:effectLst/>
                          <a:latin typeface="Tahoma" pitchFamily="34" charset="0"/>
                          <a:ea typeface="Tahoma" pitchFamily="34" charset="0"/>
                          <a:cs typeface="Tahoma" pitchFamily="34" charset="0"/>
                        </a:rPr>
                        <a:t>Krockkuddesystem</a:t>
                      </a:r>
                      <a:r>
                        <a:rPr lang="sv-SE" sz="1000" b="0" kern="100" dirty="0">
                          <a:solidFill>
                            <a:schemeClr val="tx1">
                              <a:lumMod val="95000"/>
                              <a:lumOff val="5000"/>
                            </a:schemeClr>
                          </a:solidFill>
                          <a:effectLst/>
                          <a:latin typeface="Tahoma" pitchFamily="34" charset="0"/>
                          <a:ea typeface="기아 Medium" pitchFamily="50" charset="-127"/>
                          <a:cs typeface="Tahoma" pitchFamily="34" charset="0"/>
                        </a:rPr>
                        <a:t> </a:t>
                      </a:r>
                      <a:r>
                        <a:rPr lang="sv-SE" sz="1000" b="0" kern="100" dirty="0">
                          <a:solidFill>
                            <a:schemeClr val="tx1">
                              <a:lumMod val="95000"/>
                              <a:lumOff val="5000"/>
                            </a:schemeClr>
                          </a:solidFill>
                          <a:effectLst/>
                          <a:latin typeface="Tahoma" pitchFamily="34" charset="0"/>
                          <a:ea typeface="Tahoma" pitchFamily="34" charset="0"/>
                          <a:cs typeface="Tahoma" pitchFamily="34" charset="0"/>
                        </a:rPr>
                        <a:t>(SRS: Supplemental Restraint System)</a:t>
                      </a:r>
                      <a:r>
                        <a:rPr lang="sv-SE" sz="1000" b="0" kern="100" dirty="0">
                          <a:solidFill>
                            <a:srgbClr val="7E7E7E"/>
                          </a:solidFill>
                          <a:effectLst/>
                          <a:latin typeface="Tahoma" pitchFamily="34" charset="0"/>
                          <a:ea typeface="Tahoma" pitchFamily="34" charset="0"/>
                          <a:cs typeface="Tahoma" pitchFamily="34" charset="0"/>
                        </a:rPr>
                        <a:t>.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635856202"/>
              </p:ext>
            </p:extLst>
          </p:nvPr>
        </p:nvGraphicFramePr>
        <p:xfrm>
          <a:off x="476672" y="4849743"/>
          <a:ext cx="6057900" cy="182880"/>
        </p:xfrm>
        <a:graphic>
          <a:graphicData uri="http://schemas.openxmlformats.org/drawingml/2006/table">
            <a:tbl>
              <a:tblPr/>
              <a:tblGrid>
                <a:gridCol w="605790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Nödinstruktioner</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1" name="표 40"/>
          <p:cNvGraphicFramePr>
            <a:graphicFrameLocks noGrp="1"/>
          </p:cNvGraphicFramePr>
          <p:nvPr>
            <p:extLst>
              <p:ext uri="{D42A27DB-BD31-4B8C-83A1-F6EECF244321}">
                <p14:modId xmlns:p14="http://schemas.microsoft.com/office/powerpoint/2010/main" val="2396164294"/>
              </p:ext>
            </p:extLst>
          </p:nvPr>
        </p:nvGraphicFramePr>
        <p:xfrm>
          <a:off x="520402" y="5176723"/>
          <a:ext cx="5562600" cy="152400"/>
        </p:xfrm>
        <a:graphic>
          <a:graphicData uri="http://schemas.openxmlformats.org/drawingml/2006/table">
            <a:tbl>
              <a:tblPr/>
              <a:tblGrid>
                <a:gridCol w="556260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Första insats: Identifiera, immobilisera och inaktivera</a:t>
                      </a:r>
                      <a:r>
                        <a:rPr lang="sv-SE" sz="1000" kern="100" dirty="0">
                          <a:solidFill>
                            <a:srgbClr val="7E7E7E"/>
                          </a:solidFill>
                          <a:effectLst/>
                          <a:latin typeface="Tahoma" pitchFamily="34" charset="0"/>
                          <a:ea typeface="Tahoma" pitchFamily="34" charset="0"/>
                          <a:cs typeface="Tahoma" pitchFamily="34" charset="0"/>
                        </a:rPr>
                        <a:t>.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3" name="표 42"/>
          <p:cNvGraphicFramePr>
            <a:graphicFrameLocks noGrp="1"/>
          </p:cNvGraphicFramePr>
          <p:nvPr>
            <p:extLst>
              <p:ext uri="{D42A27DB-BD31-4B8C-83A1-F6EECF244321}">
                <p14:modId xmlns:p14="http://schemas.microsoft.com/office/powerpoint/2010/main" val="4246632153"/>
              </p:ext>
            </p:extLst>
          </p:nvPr>
        </p:nvGraphicFramePr>
        <p:xfrm>
          <a:off x="520402" y="5464755"/>
          <a:ext cx="5800725" cy="152400"/>
        </p:xfrm>
        <a:graphic>
          <a:graphicData uri="http://schemas.openxmlformats.org/drawingml/2006/table">
            <a:tbl>
              <a:tblPr/>
              <a:tblGrid>
                <a:gridCol w="580072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Om personer ska hjälpas ur bilen</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5" name="표 44"/>
          <p:cNvGraphicFramePr>
            <a:graphicFrameLocks noGrp="1"/>
          </p:cNvGraphicFramePr>
          <p:nvPr>
            <p:extLst>
              <p:ext uri="{D42A27DB-BD31-4B8C-83A1-F6EECF244321}">
                <p14:modId xmlns:p14="http://schemas.microsoft.com/office/powerpoint/2010/main" val="3809509339"/>
              </p:ext>
            </p:extLst>
          </p:nvPr>
        </p:nvGraphicFramePr>
        <p:xfrm>
          <a:off x="508972" y="6044791"/>
          <a:ext cx="5819775" cy="152400"/>
        </p:xfrm>
        <a:graphic>
          <a:graphicData uri="http://schemas.openxmlformats.org/drawingml/2006/table">
            <a:tbl>
              <a:tblPr/>
              <a:tblGrid>
                <a:gridCol w="58197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Fordonsbrand</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7" name="표 46"/>
          <p:cNvGraphicFramePr>
            <a:graphicFrameLocks noGrp="1"/>
          </p:cNvGraphicFramePr>
          <p:nvPr>
            <p:extLst>
              <p:ext uri="{D42A27DB-BD31-4B8C-83A1-F6EECF244321}">
                <p14:modId xmlns:p14="http://schemas.microsoft.com/office/powerpoint/2010/main" val="92131939"/>
              </p:ext>
            </p:extLst>
          </p:nvPr>
        </p:nvGraphicFramePr>
        <p:xfrm>
          <a:off x="520402" y="6337235"/>
          <a:ext cx="5572894" cy="152400"/>
        </p:xfrm>
        <a:graphic>
          <a:graphicData uri="http://schemas.openxmlformats.org/drawingml/2006/table">
            <a:tbl>
              <a:tblPr/>
              <a:tblGrid>
                <a:gridCol w="5572894">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Fordon som helt eller delvis befinner sig under vatten</a:t>
                      </a:r>
                      <a:r>
                        <a:rPr lang="sv-SE" sz="1000" kern="100" dirty="0">
                          <a:solidFill>
                            <a:srgbClr val="7E7E7E"/>
                          </a:solidFill>
                          <a:effectLst/>
                          <a:latin typeface="Tahoma" pitchFamily="34" charset="0"/>
                          <a:ea typeface="Tahoma" pitchFamily="34" charset="0"/>
                          <a:cs typeface="Tahoma" pitchFamily="34" charset="0"/>
                        </a:rPr>
                        <a:t>.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2564934710"/>
              </p:ext>
            </p:extLst>
          </p:nvPr>
        </p:nvGraphicFramePr>
        <p:xfrm>
          <a:off x="520402" y="6625267"/>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Skador på högspänningsbatteriet och vätskeläckage</a:t>
                      </a:r>
                      <a:r>
                        <a:rPr lang="sv-SE" sz="1000" kern="100" dirty="0">
                          <a:solidFill>
                            <a:srgbClr val="7E7E7E"/>
                          </a:solidFill>
                          <a:effectLst/>
                          <a:latin typeface="Tahoma" pitchFamily="34" charset="0"/>
                          <a:ea typeface="Tahoma" pitchFamily="34" charset="0"/>
                          <a:cs typeface="Tahoma" pitchFamily="34" charset="0"/>
                        </a:rPr>
                        <a:t>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4" name="표 63"/>
          <p:cNvGraphicFramePr>
            <a:graphicFrameLocks noGrp="1"/>
          </p:cNvGraphicFramePr>
          <p:nvPr>
            <p:extLst>
              <p:ext uri="{D42A27DB-BD31-4B8C-83A1-F6EECF244321}">
                <p14:modId xmlns:p14="http://schemas.microsoft.com/office/powerpoint/2010/main" val="4026641397"/>
              </p:ext>
            </p:extLst>
          </p:nvPr>
        </p:nvGraphicFramePr>
        <p:xfrm>
          <a:off x="476672" y="7199337"/>
          <a:ext cx="5629275" cy="182880"/>
        </p:xfrm>
        <a:graphic>
          <a:graphicData uri="http://schemas.openxmlformats.org/drawingml/2006/table">
            <a:tbl>
              <a:tblPr/>
              <a:tblGrid>
                <a:gridCol w="56292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Vägassistans</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3902814162"/>
              </p:ext>
            </p:extLst>
          </p:nvPr>
        </p:nvGraphicFramePr>
        <p:xfrm>
          <a:off x="520402" y="7487369"/>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Bogsering</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8" name="표 67"/>
          <p:cNvGraphicFramePr>
            <a:graphicFrameLocks noGrp="1"/>
          </p:cNvGraphicFramePr>
          <p:nvPr>
            <p:extLst>
              <p:ext uri="{D42A27DB-BD31-4B8C-83A1-F6EECF244321}">
                <p14:modId xmlns:p14="http://schemas.microsoft.com/office/powerpoint/2010/main" val="634379464"/>
              </p:ext>
            </p:extLst>
          </p:nvPr>
        </p:nvGraphicFramePr>
        <p:xfrm>
          <a:off x="520402" y="7775401"/>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Start i nödsituation</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9" name="표 68"/>
          <p:cNvGraphicFramePr>
            <a:graphicFrameLocks noGrp="1"/>
          </p:cNvGraphicFramePr>
          <p:nvPr>
            <p:extLst>
              <p:ext uri="{D42A27DB-BD31-4B8C-83A1-F6EECF244321}">
                <p14:modId xmlns:p14="http://schemas.microsoft.com/office/powerpoint/2010/main" val="732130937"/>
              </p:ext>
            </p:extLst>
          </p:nvPr>
        </p:nvGraphicFramePr>
        <p:xfrm>
          <a:off x="6165304" y="104360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0" name="표 69"/>
          <p:cNvGraphicFramePr>
            <a:graphicFrameLocks noGrp="1"/>
          </p:cNvGraphicFramePr>
          <p:nvPr>
            <p:extLst>
              <p:ext uri="{D42A27DB-BD31-4B8C-83A1-F6EECF244321}">
                <p14:modId xmlns:p14="http://schemas.microsoft.com/office/powerpoint/2010/main" val="4054371897"/>
              </p:ext>
            </p:extLst>
          </p:nvPr>
        </p:nvGraphicFramePr>
        <p:xfrm>
          <a:off x="6165304" y="2267744"/>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3</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1" name="표 70"/>
          <p:cNvGraphicFramePr>
            <a:graphicFrameLocks noGrp="1"/>
          </p:cNvGraphicFramePr>
          <p:nvPr>
            <p:extLst>
              <p:ext uri="{D42A27DB-BD31-4B8C-83A1-F6EECF244321}">
                <p14:modId xmlns:p14="http://schemas.microsoft.com/office/powerpoint/2010/main" val="3269139100"/>
              </p:ext>
            </p:extLst>
          </p:nvPr>
        </p:nvGraphicFramePr>
        <p:xfrm>
          <a:off x="6165304" y="2627784"/>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3</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6" name="표 35"/>
          <p:cNvGraphicFramePr>
            <a:graphicFrameLocks noGrp="1"/>
          </p:cNvGraphicFramePr>
          <p:nvPr>
            <p:extLst>
              <p:ext uri="{D42A27DB-BD31-4B8C-83A1-F6EECF244321}">
                <p14:modId xmlns:p14="http://schemas.microsoft.com/office/powerpoint/2010/main" val="1319459701"/>
              </p:ext>
            </p:extLst>
          </p:nvPr>
        </p:nvGraphicFramePr>
        <p:xfrm>
          <a:off x="6165304" y="356388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6</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0" name="표 39"/>
          <p:cNvGraphicFramePr>
            <a:graphicFrameLocks noGrp="1"/>
          </p:cNvGraphicFramePr>
          <p:nvPr>
            <p:extLst>
              <p:ext uri="{D42A27DB-BD31-4B8C-83A1-F6EECF244321}">
                <p14:modId xmlns:p14="http://schemas.microsoft.com/office/powerpoint/2010/main" val="1493331060"/>
              </p:ext>
            </p:extLst>
          </p:nvPr>
        </p:nvGraphicFramePr>
        <p:xfrm>
          <a:off x="6165304" y="5409515"/>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17</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226595473"/>
              </p:ext>
            </p:extLst>
          </p:nvPr>
        </p:nvGraphicFramePr>
        <p:xfrm>
          <a:off x="6165304" y="5104631"/>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12</a:t>
                      </a:r>
                      <a:endParaRPr lang="en-US" alt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2166113357"/>
              </p:ext>
            </p:extLst>
          </p:nvPr>
        </p:nvGraphicFramePr>
        <p:xfrm>
          <a:off x="6165304" y="6256759"/>
          <a:ext cx="187325" cy="288032"/>
        </p:xfrm>
        <a:graphic>
          <a:graphicData uri="http://schemas.openxmlformats.org/drawingml/2006/table">
            <a:tbl>
              <a:tblPr/>
              <a:tblGrid>
                <a:gridCol w="18732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20</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5" name="표 64"/>
          <p:cNvGraphicFramePr>
            <a:graphicFrameLocks noGrp="1"/>
          </p:cNvGraphicFramePr>
          <p:nvPr>
            <p:extLst>
              <p:ext uri="{D42A27DB-BD31-4B8C-83A1-F6EECF244321}">
                <p14:modId xmlns:p14="http://schemas.microsoft.com/office/powerpoint/2010/main" val="2799544126"/>
              </p:ext>
            </p:extLst>
          </p:nvPr>
        </p:nvGraphicFramePr>
        <p:xfrm>
          <a:off x="6165304" y="7423745"/>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22</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2889632380"/>
              </p:ext>
            </p:extLst>
          </p:nvPr>
        </p:nvGraphicFramePr>
        <p:xfrm>
          <a:off x="6165304" y="7711777"/>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23</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76" name="직사각형 75"/>
          <p:cNvSpPr/>
          <p:nvPr/>
        </p:nvSpPr>
        <p:spPr>
          <a:xfrm>
            <a:off x="2420937" y="35496"/>
            <a:ext cx="4437063"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dirty="0">
                <a:solidFill>
                  <a:prstClr val="white"/>
                </a:solidFill>
                <a:latin typeface="Tahoma" pitchFamily="34" charset="0"/>
                <a:ea typeface="Arial Unicode MS" pitchFamily="50" charset="-127"/>
                <a:cs typeface="Tahoma" pitchFamily="34" charset="0"/>
              </a:rPr>
              <a:t> </a:t>
            </a:r>
            <a:r>
              <a:rPr lang="sv-SE" sz="1400" dirty="0">
                <a:solidFill>
                  <a:prstClr val="white"/>
                </a:solidFill>
                <a:latin typeface="Tahoma" pitchFamily="34" charset="0"/>
                <a:ea typeface="Tahoma" pitchFamily="34" charset="0"/>
                <a:cs typeface="Tahoma" pitchFamily="34" charset="0"/>
              </a:rPr>
              <a:t>Innehåll</a:t>
            </a:r>
            <a:endParaRPr lang="ko-KR" altLang="en-US" dirty="0">
              <a:solidFill>
                <a:prstClr val="white"/>
              </a:solidFill>
              <a:latin typeface="Tahoma" pitchFamily="34" charset="0"/>
              <a:ea typeface="Arial Unicode MS" pitchFamily="50" charset="-127"/>
              <a:cs typeface="Tahoma" pitchFamily="34" charset="0"/>
            </a:endParaRPr>
          </a:p>
        </p:txBody>
      </p:sp>
      <p:graphicFrame>
        <p:nvGraphicFramePr>
          <p:cNvPr id="72" name="표 71"/>
          <p:cNvGraphicFramePr>
            <a:graphicFrameLocks noGrp="1"/>
          </p:cNvGraphicFramePr>
          <p:nvPr>
            <p:extLst>
              <p:ext uri="{D42A27DB-BD31-4B8C-83A1-F6EECF244321}">
                <p14:modId xmlns:p14="http://schemas.microsoft.com/office/powerpoint/2010/main" val="1078202115"/>
              </p:ext>
            </p:extLst>
          </p:nvPr>
        </p:nvGraphicFramePr>
        <p:xfrm>
          <a:off x="6165304" y="7143333"/>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22</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3" name="표 72"/>
          <p:cNvGraphicFramePr>
            <a:graphicFrameLocks noGrp="1"/>
          </p:cNvGraphicFramePr>
          <p:nvPr>
            <p:extLst>
              <p:ext uri="{D42A27DB-BD31-4B8C-83A1-F6EECF244321}">
                <p14:modId xmlns:p14="http://schemas.microsoft.com/office/powerpoint/2010/main" val="2818388176"/>
              </p:ext>
            </p:extLst>
          </p:nvPr>
        </p:nvGraphicFramePr>
        <p:xfrm>
          <a:off x="6165304" y="6544791"/>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21</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5" name="표 74"/>
          <p:cNvGraphicFramePr>
            <a:graphicFrameLocks noGrp="1"/>
          </p:cNvGraphicFramePr>
          <p:nvPr>
            <p:extLst>
              <p:ext uri="{D42A27DB-BD31-4B8C-83A1-F6EECF244321}">
                <p14:modId xmlns:p14="http://schemas.microsoft.com/office/powerpoint/2010/main" val="2389602945"/>
              </p:ext>
            </p:extLst>
          </p:nvPr>
        </p:nvGraphicFramePr>
        <p:xfrm>
          <a:off x="6165304" y="4816599"/>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12</a:t>
                      </a:r>
                      <a:endParaRPr lang="en-US" alt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8" name="표 77"/>
          <p:cNvGraphicFramePr>
            <a:graphicFrameLocks noGrp="1"/>
          </p:cNvGraphicFramePr>
          <p:nvPr>
            <p:extLst>
              <p:ext uri="{D42A27DB-BD31-4B8C-83A1-F6EECF244321}">
                <p14:modId xmlns:p14="http://schemas.microsoft.com/office/powerpoint/2010/main" val="147872624"/>
              </p:ext>
            </p:extLst>
          </p:nvPr>
        </p:nvGraphicFramePr>
        <p:xfrm>
          <a:off x="6165304" y="4168527"/>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11</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0" name="표 79"/>
          <p:cNvGraphicFramePr>
            <a:graphicFrameLocks noGrp="1"/>
          </p:cNvGraphicFramePr>
          <p:nvPr>
            <p:extLst>
              <p:ext uri="{D42A27DB-BD31-4B8C-83A1-F6EECF244321}">
                <p14:modId xmlns:p14="http://schemas.microsoft.com/office/powerpoint/2010/main" val="2343696779"/>
              </p:ext>
            </p:extLst>
          </p:nvPr>
        </p:nvGraphicFramePr>
        <p:xfrm>
          <a:off x="6165304" y="387097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7</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1" name="표 80"/>
          <p:cNvGraphicFramePr>
            <a:graphicFrameLocks noGrp="1"/>
          </p:cNvGraphicFramePr>
          <p:nvPr>
            <p:extLst>
              <p:ext uri="{D42A27DB-BD31-4B8C-83A1-F6EECF244321}">
                <p14:modId xmlns:p14="http://schemas.microsoft.com/office/powerpoint/2010/main" val="3068253454"/>
              </p:ext>
            </p:extLst>
          </p:nvPr>
        </p:nvGraphicFramePr>
        <p:xfrm>
          <a:off x="6165304" y="320384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6</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3" name="표 82"/>
          <p:cNvGraphicFramePr>
            <a:graphicFrameLocks noGrp="1"/>
          </p:cNvGraphicFramePr>
          <p:nvPr>
            <p:extLst>
              <p:ext uri="{D42A27DB-BD31-4B8C-83A1-F6EECF244321}">
                <p14:modId xmlns:p14="http://schemas.microsoft.com/office/powerpoint/2010/main" val="535767405"/>
              </p:ext>
            </p:extLst>
          </p:nvPr>
        </p:nvGraphicFramePr>
        <p:xfrm>
          <a:off x="520402" y="1458888"/>
          <a:ext cx="5953125" cy="152400"/>
        </p:xfrm>
        <a:graphic>
          <a:graphicData uri="http://schemas.openxmlformats.org/drawingml/2006/table">
            <a:tbl>
              <a:tblPr/>
              <a:tblGrid>
                <a:gridCol w="5953125">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Dokumentets syfte</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4" name="표 83"/>
          <p:cNvGraphicFramePr>
            <a:graphicFrameLocks noGrp="1"/>
          </p:cNvGraphicFramePr>
          <p:nvPr>
            <p:extLst>
              <p:ext uri="{D42A27DB-BD31-4B8C-83A1-F6EECF244321}">
                <p14:modId xmlns:p14="http://schemas.microsoft.com/office/powerpoint/2010/main" val="2292268643"/>
              </p:ext>
            </p:extLst>
          </p:nvPr>
        </p:nvGraphicFramePr>
        <p:xfrm>
          <a:off x="520402" y="1755304"/>
          <a:ext cx="5848350" cy="15240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45719">
                <a:tc>
                  <a:txBody>
                    <a:bodyPr/>
                    <a:lstStyle/>
                    <a:p>
                      <a:pPr algn="l" rtl="0" latinLnBrk="0">
                        <a:spcAft>
                          <a:spcPts val="0"/>
                        </a:spcAft>
                      </a:pPr>
                      <a:r>
                        <a:rPr lang="sv-SE" sz="1000" kern="100">
                          <a:solidFill>
                            <a:schemeClr val="tx1"/>
                          </a:solidFill>
                          <a:effectLst/>
                          <a:latin typeface="Tahoma" pitchFamily="34" charset="0"/>
                          <a:ea typeface="Tahoma" pitchFamily="34" charset="0"/>
                          <a:cs typeface="Tahoma" pitchFamily="34" charset="0"/>
                        </a:rPr>
                        <a:t>Fordonsbeskrivning. . . . . . . . . . . . . . . . . . . . . . . . . . . . . </a:t>
                      </a:r>
                      <a:r>
                        <a:rPr lang="sv-SE" sz="1000" b="0" kern="100">
                          <a:solidFill>
                            <a:srgbClr val="7E7E7E"/>
                          </a:solidFill>
                          <a:effectLst/>
                          <a:latin typeface="Tahoma" pitchFamily="34" charset="0"/>
                          <a:ea typeface="Tahoma" pitchFamily="34" charset="0"/>
                          <a:cs typeface="Tahoma" pitchFamily="34" charset="0"/>
                        </a:rPr>
                        <a:t>. . . . . . . . . . . . . </a:t>
                      </a:r>
                      <a:r>
                        <a:rPr lang="sv-SE" sz="1000" kern="100">
                          <a:solidFill>
                            <a:schemeClr val="tx1"/>
                          </a:solidFill>
                          <a:effectLst/>
                          <a:latin typeface="Tahoma" pitchFamily="34" charset="0"/>
                          <a:ea typeface="Tahoma" pitchFamily="34" charset="0"/>
                          <a:cs typeface="Tahoma" pitchFamily="34" charset="0"/>
                        </a:rPr>
                        <a:t>. . . . . . . . . . . . . . . .</a:t>
                      </a:r>
                      <a:endParaRPr lang="ko-KR" sz="1050" kern="100" dirty="0">
                        <a:solidFill>
                          <a:schemeClr val="tx1"/>
                        </a:solidFill>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5" name="표 84"/>
          <p:cNvGraphicFramePr>
            <a:graphicFrameLocks noGrp="1"/>
          </p:cNvGraphicFramePr>
          <p:nvPr>
            <p:extLst>
              <p:ext uri="{D42A27DB-BD31-4B8C-83A1-F6EECF244321}">
                <p14:modId xmlns:p14="http://schemas.microsoft.com/office/powerpoint/2010/main" val="1830723123"/>
              </p:ext>
            </p:extLst>
          </p:nvPr>
        </p:nvGraphicFramePr>
        <p:xfrm>
          <a:off x="6165304" y="140364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6" name="표 85"/>
          <p:cNvGraphicFramePr>
            <a:graphicFrameLocks noGrp="1"/>
          </p:cNvGraphicFramePr>
          <p:nvPr>
            <p:extLst>
              <p:ext uri="{D42A27DB-BD31-4B8C-83A1-F6EECF244321}">
                <p14:modId xmlns:p14="http://schemas.microsoft.com/office/powerpoint/2010/main" val="2403490949"/>
              </p:ext>
            </p:extLst>
          </p:nvPr>
        </p:nvGraphicFramePr>
        <p:xfrm>
          <a:off x="6165304" y="169168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2" name="표 51"/>
          <p:cNvGraphicFramePr>
            <a:graphicFrameLocks noGrp="1"/>
          </p:cNvGraphicFramePr>
          <p:nvPr>
            <p:extLst>
              <p:ext uri="{D42A27DB-BD31-4B8C-83A1-F6EECF244321}">
                <p14:modId xmlns:p14="http://schemas.microsoft.com/office/powerpoint/2010/main" val="2884200463"/>
              </p:ext>
            </p:extLst>
          </p:nvPr>
        </p:nvGraphicFramePr>
        <p:xfrm>
          <a:off x="6165304" y="5987777"/>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19</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8356724"/>
              </p:ext>
            </p:extLst>
          </p:nvPr>
        </p:nvGraphicFramePr>
        <p:xfrm>
          <a:off x="520402" y="5774035"/>
          <a:ext cx="5800725" cy="152400"/>
        </p:xfrm>
        <a:graphic>
          <a:graphicData uri="http://schemas.openxmlformats.org/drawingml/2006/table">
            <a:tbl>
              <a:tblPr/>
              <a:tblGrid>
                <a:gridCol w="5800725">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kern="100" dirty="0">
                          <a:solidFill>
                            <a:srgbClr val="000000"/>
                          </a:solidFill>
                          <a:effectLst/>
                          <a:latin typeface="Tahoma" pitchFamily="34" charset="0"/>
                          <a:ea typeface="Tahoma" pitchFamily="34" charset="0"/>
                          <a:cs typeface="Tahoma" pitchFamily="34" charset="0"/>
                        </a:rPr>
                        <a:t>UNDVIK ATT KAPA I DESSA ZONER</a:t>
                      </a:r>
                      <a:r>
                        <a:rPr lang="sv-SE" sz="1000" kern="100" dirty="0">
                          <a:solidFill>
                            <a:srgbClr val="7E7E7E"/>
                          </a:solidFill>
                          <a:effectLst/>
                          <a:latin typeface="Tahoma" pitchFamily="34" charset="0"/>
                          <a:ea typeface="Tahoma" pitchFamily="34" charset="0"/>
                          <a:cs typeface="Tahoma" pitchFamily="34" charset="0"/>
                        </a:rPr>
                        <a:t>.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4" name="표 53"/>
          <p:cNvGraphicFramePr>
            <a:graphicFrameLocks noGrp="1"/>
          </p:cNvGraphicFramePr>
          <p:nvPr>
            <p:extLst>
              <p:ext uri="{D42A27DB-BD31-4B8C-83A1-F6EECF244321}">
                <p14:modId xmlns:p14="http://schemas.microsoft.com/office/powerpoint/2010/main" val="1223017420"/>
              </p:ext>
            </p:extLst>
          </p:nvPr>
        </p:nvGraphicFramePr>
        <p:xfrm>
          <a:off x="6165304" y="5718795"/>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18</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90411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44625" y="7592888"/>
            <a:ext cx="6797466" cy="1371600"/>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18</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sz="1400"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p>
        </p:txBody>
      </p:sp>
      <p:graphicFrame>
        <p:nvGraphicFramePr>
          <p:cNvPr id="25" name="표 24"/>
          <p:cNvGraphicFramePr>
            <a:graphicFrameLocks noGrp="1"/>
          </p:cNvGraphicFramePr>
          <p:nvPr>
            <p:extLst>
              <p:ext uri="{D42A27DB-BD31-4B8C-83A1-F6EECF244321}">
                <p14:modId xmlns:p14="http://schemas.microsoft.com/office/powerpoint/2010/main" val="1757850421"/>
              </p:ext>
            </p:extLst>
          </p:nvPr>
        </p:nvGraphicFramePr>
        <p:xfrm>
          <a:off x="337287" y="683568"/>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solidFill>
                          <a:effectLst/>
                          <a:latin typeface="Tahoma" pitchFamily="34" charset="0"/>
                          <a:ea typeface="Tahoma" pitchFamily="34" charset="0"/>
                          <a:cs typeface="Tahoma" pitchFamily="34" charset="0"/>
                        </a:rPr>
                        <a:t>UNDVIK ATT KAPA I DESSA ZONER</a:t>
                      </a:r>
                      <a:endParaRPr lang="ko-KR" sz="1000" kern="100" dirty="0">
                        <a:solidFill>
                          <a:schemeClr val="tx1"/>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03" name="표 102"/>
          <p:cNvGraphicFramePr>
            <a:graphicFrameLocks noGrp="1"/>
          </p:cNvGraphicFramePr>
          <p:nvPr>
            <p:extLst>
              <p:ext uri="{D42A27DB-BD31-4B8C-83A1-F6EECF244321}">
                <p14:modId xmlns:p14="http://schemas.microsoft.com/office/powerpoint/2010/main" val="309810421"/>
              </p:ext>
            </p:extLst>
          </p:nvPr>
        </p:nvGraphicFramePr>
        <p:xfrm>
          <a:off x="473224" y="2405226"/>
          <a:ext cx="6172200" cy="36576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250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1" u="none" strike="noStrike" kern="1200">
                          <a:solidFill>
                            <a:schemeClr val="tx1"/>
                          </a:solidFill>
                          <a:latin typeface="Tahoma" pitchFamily="34" charset="0"/>
                          <a:ea typeface="Tahoma" pitchFamily="34" charset="0"/>
                          <a:cs typeface="Tahoma" pitchFamily="34" charset="0"/>
                        </a:rPr>
                        <a:t>Försök inte att komma in i fordonet genom att skära igenom de zoner som anges i bilden nedan.  Kapning i dessa zoner kan leda till dödsfall genom explosion eller elstöt. </a:t>
                      </a:r>
                      <a:endParaRPr lang="ko-KR" sz="1200" i="1" kern="100" dirty="0">
                        <a:solidFill>
                          <a:schemeClr val="tx1"/>
                        </a:solidFill>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0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95" t="21070" r="90717" b="76671"/>
          <a:stretch/>
        </p:blipFill>
        <p:spPr bwMode="auto">
          <a:xfrm>
            <a:off x="462980" y="2052496"/>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직사각형 105"/>
          <p:cNvSpPr/>
          <p:nvPr/>
        </p:nvSpPr>
        <p:spPr>
          <a:xfrm>
            <a:off x="415905" y="2000160"/>
            <a:ext cx="6239763" cy="1049542"/>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p>
        </p:txBody>
      </p:sp>
      <p:graphicFrame>
        <p:nvGraphicFramePr>
          <p:cNvPr id="107" name="표 106"/>
          <p:cNvGraphicFramePr>
            <a:graphicFrameLocks noGrp="1"/>
          </p:cNvGraphicFramePr>
          <p:nvPr>
            <p:extLst>
              <p:ext uri="{D42A27DB-BD31-4B8C-83A1-F6EECF244321}">
                <p14:modId xmlns:p14="http://schemas.microsoft.com/office/powerpoint/2010/main" val="4288973350"/>
              </p:ext>
            </p:extLst>
          </p:nvPr>
        </p:nvGraphicFramePr>
        <p:xfrm>
          <a:off x="407917" y="967216"/>
          <a:ext cx="6333451" cy="78568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Områden som är markerade i ORANGE anger zoner där kapning inte får utföras under räddningsarbetet på grund av hög spänning och risker kopplade till gasuppblåsare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och krockkuddar.</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1" name="그림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29" name="TextBox 28"/>
          <p:cNvSpPr txBox="1"/>
          <p:nvPr/>
        </p:nvSpPr>
        <p:spPr>
          <a:xfrm>
            <a:off x="478782" y="2403370"/>
            <a:ext cx="6129926" cy="646331"/>
          </a:xfrm>
          <a:prstGeom prst="rect">
            <a:avLst/>
          </a:prstGeom>
          <a:solidFill>
            <a:schemeClr val="bg1"/>
          </a:solidFill>
          <a:ln>
            <a:noFill/>
          </a:ln>
        </p:spPr>
        <p:txBody>
          <a:bodyPr wrap="square" rtlCol="0">
            <a:spAutoFit/>
          </a:bodyPr>
          <a:lstStyle/>
          <a:p>
            <a:pPr rtl="0" latinLnBrk="0">
              <a:defRPr/>
            </a:pPr>
            <a:r>
              <a:rPr lang="sv-SE" sz="1200" i="1">
                <a:latin typeface="Tahoma" pitchFamily="34" charset="0"/>
                <a:ea typeface="Tahoma" pitchFamily="34" charset="0"/>
                <a:cs typeface="Tahoma" pitchFamily="34" charset="0"/>
              </a:rPr>
              <a:t>Försök inte att komma in i fordonet genom att skära igenom de zoner som anges i bilden nedan.  Kapning i dessa zoner kan leda till dödsfall genom explosion eller elstöt. </a:t>
            </a:r>
            <a:endParaRPr lang="ko-KR" altLang="ko-KR" sz="1200" i="1" kern="100" dirty="0">
              <a:latin typeface="Tahoma" pitchFamily="34" charset="0"/>
              <a:ea typeface="기아 Light" pitchFamily="50" charset="-127"/>
              <a:cs typeface="Tahoma" pitchFamily="34" charset="0"/>
            </a:endParaRPr>
          </a:p>
        </p:txBody>
      </p:sp>
      <p:pic>
        <p:nvPicPr>
          <p:cNvPr id="2" name="그림 1"/>
          <p:cNvPicPr>
            <a:picLocks noChangeAspect="1"/>
          </p:cNvPicPr>
          <p:nvPr/>
        </p:nvPicPr>
        <p:blipFill>
          <a:blip r:embed="rId5"/>
          <a:stretch>
            <a:fillRect/>
          </a:stretch>
        </p:blipFill>
        <p:spPr>
          <a:xfrm>
            <a:off x="44624" y="3185571"/>
            <a:ext cx="6596691" cy="4159548"/>
          </a:xfrm>
          <a:prstGeom prst="rect">
            <a:avLst/>
          </a:prstGeom>
        </p:spPr>
      </p:pic>
      <p:sp>
        <p:nvSpPr>
          <p:cNvPr id="15" name="TextBox 14">
            <a:extLst>
              <a:ext uri="{FF2B5EF4-FFF2-40B4-BE49-F238E27FC236}">
                <a16:creationId xmlns:a16="http://schemas.microsoft.com/office/drawing/2014/main" xmlns="" id="{5C7C363E-591B-4A83-B8A2-4B151E75A90B}"/>
              </a:ext>
            </a:extLst>
          </p:cNvPr>
          <p:cNvSpPr txBox="1"/>
          <p:nvPr/>
        </p:nvSpPr>
        <p:spPr>
          <a:xfrm>
            <a:off x="595110" y="7691306"/>
            <a:ext cx="1768817" cy="215444"/>
          </a:xfrm>
          <a:prstGeom prst="rect">
            <a:avLst/>
          </a:prstGeom>
          <a:solidFill>
            <a:schemeClr val="bg1"/>
          </a:solidFill>
        </p:spPr>
        <p:txBody>
          <a:bodyPr wrap="square">
            <a:spAutoFit/>
          </a:bodyPr>
          <a:lstStyle/>
          <a:p>
            <a:r>
              <a:rPr lang="en-US" sz="800" dirty="0" err="1"/>
              <a:t>Krockkudde</a:t>
            </a:r>
            <a:r>
              <a:rPr lang="en-US" sz="800" dirty="0"/>
              <a:t> </a:t>
            </a:r>
            <a:r>
              <a:rPr lang="en-US" sz="800" dirty="0" err="1"/>
              <a:t>och</a:t>
            </a:r>
            <a:r>
              <a:rPr lang="en-US" sz="800" dirty="0"/>
              <a:t> </a:t>
            </a:r>
            <a:r>
              <a:rPr lang="en-US" sz="800" dirty="0" err="1"/>
              <a:t>gasuppblåsare</a:t>
            </a:r>
            <a:endParaRPr lang="en-US" sz="800" dirty="0"/>
          </a:p>
        </p:txBody>
      </p:sp>
      <p:sp>
        <p:nvSpPr>
          <p:cNvPr id="16" name="TextBox 15">
            <a:extLst>
              <a:ext uri="{FF2B5EF4-FFF2-40B4-BE49-F238E27FC236}">
                <a16:creationId xmlns:a16="http://schemas.microsoft.com/office/drawing/2014/main" xmlns="" id="{90C860BE-02E0-460C-AA86-40398E3F9732}"/>
              </a:ext>
            </a:extLst>
          </p:cNvPr>
          <p:cNvSpPr txBox="1"/>
          <p:nvPr/>
        </p:nvSpPr>
        <p:spPr>
          <a:xfrm>
            <a:off x="595110" y="8121878"/>
            <a:ext cx="2088766" cy="338554"/>
          </a:xfrm>
          <a:prstGeom prst="rect">
            <a:avLst/>
          </a:prstGeom>
          <a:solidFill>
            <a:schemeClr val="bg1"/>
          </a:solidFill>
        </p:spPr>
        <p:txBody>
          <a:bodyPr wrap="square">
            <a:spAutoFit/>
          </a:bodyPr>
          <a:lstStyle/>
          <a:p>
            <a:r>
              <a:rPr lang="sv-SE" sz="800" dirty="0"/>
              <a:t>Extra säkerhetssystem</a:t>
            </a:r>
          </a:p>
          <a:p>
            <a:r>
              <a:rPr lang="sv-SE" sz="800" dirty="0"/>
              <a:t>Modul för systemstyrning (SRSCM)</a:t>
            </a:r>
          </a:p>
        </p:txBody>
      </p:sp>
      <p:sp>
        <p:nvSpPr>
          <p:cNvPr id="17" name="TextBox 16">
            <a:extLst>
              <a:ext uri="{FF2B5EF4-FFF2-40B4-BE49-F238E27FC236}">
                <a16:creationId xmlns:a16="http://schemas.microsoft.com/office/drawing/2014/main" xmlns="" id="{82E32748-7620-40D1-A88D-9B3CA9CC6AAD}"/>
              </a:ext>
            </a:extLst>
          </p:cNvPr>
          <p:cNvSpPr txBox="1"/>
          <p:nvPr/>
        </p:nvSpPr>
        <p:spPr>
          <a:xfrm>
            <a:off x="595110" y="8533020"/>
            <a:ext cx="1917464" cy="215444"/>
          </a:xfrm>
          <a:prstGeom prst="rect">
            <a:avLst/>
          </a:prstGeom>
          <a:solidFill>
            <a:schemeClr val="bg1"/>
          </a:solidFill>
        </p:spPr>
        <p:txBody>
          <a:bodyPr wrap="square">
            <a:spAutoFit/>
          </a:bodyPr>
          <a:lstStyle/>
          <a:p>
            <a:r>
              <a:rPr lang="en-US" sz="800" dirty="0" err="1"/>
              <a:t>Högspänningsbatteri</a:t>
            </a:r>
            <a:r>
              <a:rPr lang="en-US" sz="800" dirty="0"/>
              <a:t> </a:t>
            </a:r>
            <a:r>
              <a:rPr lang="en-US" sz="800" dirty="0" err="1"/>
              <a:t>och</a:t>
            </a:r>
            <a:r>
              <a:rPr lang="en-US" sz="800" dirty="0"/>
              <a:t> </a:t>
            </a:r>
            <a:r>
              <a:rPr lang="en-US" sz="800" dirty="0" err="1"/>
              <a:t>kablar</a:t>
            </a:r>
            <a:endParaRPr lang="en-US" sz="800" dirty="0"/>
          </a:p>
        </p:txBody>
      </p:sp>
      <p:sp>
        <p:nvSpPr>
          <p:cNvPr id="18" name="TextBox 17">
            <a:extLst>
              <a:ext uri="{FF2B5EF4-FFF2-40B4-BE49-F238E27FC236}">
                <a16:creationId xmlns:a16="http://schemas.microsoft.com/office/drawing/2014/main" xmlns="" id="{C5FACD6B-B99F-47B5-8053-FD4C2FB77478}"/>
              </a:ext>
            </a:extLst>
          </p:cNvPr>
          <p:cNvSpPr txBox="1"/>
          <p:nvPr/>
        </p:nvSpPr>
        <p:spPr>
          <a:xfrm>
            <a:off x="3102091" y="7668344"/>
            <a:ext cx="1350068" cy="215444"/>
          </a:xfrm>
          <a:prstGeom prst="rect">
            <a:avLst/>
          </a:prstGeom>
          <a:solidFill>
            <a:schemeClr val="bg1"/>
          </a:solidFill>
        </p:spPr>
        <p:txBody>
          <a:bodyPr wrap="square">
            <a:spAutoFit/>
          </a:bodyPr>
          <a:lstStyle/>
          <a:p>
            <a:r>
              <a:rPr lang="en-US" sz="800" dirty="0" err="1"/>
              <a:t>Krockkudde</a:t>
            </a:r>
            <a:endParaRPr lang="en-US" sz="800" dirty="0"/>
          </a:p>
        </p:txBody>
      </p:sp>
      <p:sp>
        <p:nvSpPr>
          <p:cNvPr id="19" name="TextBox 18">
            <a:extLst>
              <a:ext uri="{FF2B5EF4-FFF2-40B4-BE49-F238E27FC236}">
                <a16:creationId xmlns:a16="http://schemas.microsoft.com/office/drawing/2014/main" xmlns="" id="{4B927F02-0930-4B29-BB3F-6F548A5198C8}"/>
              </a:ext>
            </a:extLst>
          </p:cNvPr>
          <p:cNvSpPr txBox="1"/>
          <p:nvPr/>
        </p:nvSpPr>
        <p:spPr>
          <a:xfrm>
            <a:off x="3102091" y="8100972"/>
            <a:ext cx="1430340" cy="215444"/>
          </a:xfrm>
          <a:prstGeom prst="rect">
            <a:avLst/>
          </a:prstGeom>
          <a:solidFill>
            <a:schemeClr val="bg1"/>
          </a:solidFill>
        </p:spPr>
        <p:txBody>
          <a:bodyPr wrap="square">
            <a:spAutoFit/>
          </a:bodyPr>
          <a:lstStyle/>
          <a:p>
            <a:r>
              <a:rPr lang="en-US" sz="800" dirty="0" err="1"/>
              <a:t>Köldmedierörledning</a:t>
            </a:r>
            <a:endParaRPr lang="en-US" sz="800" dirty="0"/>
          </a:p>
        </p:txBody>
      </p:sp>
      <p:sp>
        <p:nvSpPr>
          <p:cNvPr id="20" name="TextBox 19">
            <a:extLst>
              <a:ext uri="{FF2B5EF4-FFF2-40B4-BE49-F238E27FC236}">
                <a16:creationId xmlns:a16="http://schemas.microsoft.com/office/drawing/2014/main" xmlns="" id="{1AD43889-BC14-4E9B-8895-63C230B1888B}"/>
              </a:ext>
            </a:extLst>
          </p:cNvPr>
          <p:cNvSpPr txBox="1"/>
          <p:nvPr/>
        </p:nvSpPr>
        <p:spPr>
          <a:xfrm>
            <a:off x="3102091" y="8533020"/>
            <a:ext cx="985399" cy="215444"/>
          </a:xfrm>
          <a:prstGeom prst="rect">
            <a:avLst/>
          </a:prstGeom>
          <a:solidFill>
            <a:schemeClr val="bg1"/>
          </a:solidFill>
        </p:spPr>
        <p:txBody>
          <a:bodyPr wrap="square">
            <a:spAutoFit/>
          </a:bodyPr>
          <a:lstStyle/>
          <a:p>
            <a:r>
              <a:rPr lang="en-US" sz="800" dirty="0" err="1"/>
              <a:t>Bränslesystem</a:t>
            </a:r>
            <a:endParaRPr lang="en-US" sz="800" dirty="0"/>
          </a:p>
        </p:txBody>
      </p:sp>
      <p:sp>
        <p:nvSpPr>
          <p:cNvPr id="22" name="TextBox 21">
            <a:extLst>
              <a:ext uri="{FF2B5EF4-FFF2-40B4-BE49-F238E27FC236}">
                <a16:creationId xmlns:a16="http://schemas.microsoft.com/office/drawing/2014/main" xmlns="" id="{94766B1C-4504-421A-8F8A-06776AF53876}"/>
              </a:ext>
            </a:extLst>
          </p:cNvPr>
          <p:cNvSpPr txBox="1"/>
          <p:nvPr/>
        </p:nvSpPr>
        <p:spPr>
          <a:xfrm>
            <a:off x="5190323" y="7688589"/>
            <a:ext cx="1465345" cy="215444"/>
          </a:xfrm>
          <a:prstGeom prst="rect">
            <a:avLst/>
          </a:prstGeom>
          <a:solidFill>
            <a:schemeClr val="bg1"/>
          </a:solidFill>
        </p:spPr>
        <p:txBody>
          <a:bodyPr wrap="square">
            <a:spAutoFit/>
          </a:bodyPr>
          <a:lstStyle/>
          <a:p>
            <a:r>
              <a:rPr lang="en-US" sz="800" dirty="0" err="1"/>
              <a:t>Ultrahöghållfast</a:t>
            </a:r>
            <a:r>
              <a:rPr lang="en-US" sz="800" dirty="0"/>
              <a:t> </a:t>
            </a:r>
            <a:r>
              <a:rPr lang="en-US" sz="800" dirty="0" err="1"/>
              <a:t>stål</a:t>
            </a:r>
            <a:endParaRPr lang="en-US" sz="800" dirty="0"/>
          </a:p>
        </p:txBody>
      </p:sp>
      <p:sp>
        <p:nvSpPr>
          <p:cNvPr id="23" name="TextBox 22">
            <a:extLst>
              <a:ext uri="{FF2B5EF4-FFF2-40B4-BE49-F238E27FC236}">
                <a16:creationId xmlns:a16="http://schemas.microsoft.com/office/drawing/2014/main" xmlns="" id="{A49784D0-5C8B-4DEC-BE65-B4214160665D}"/>
              </a:ext>
            </a:extLst>
          </p:cNvPr>
          <p:cNvSpPr txBox="1"/>
          <p:nvPr/>
        </p:nvSpPr>
        <p:spPr>
          <a:xfrm>
            <a:off x="5225328" y="8116550"/>
            <a:ext cx="1430340" cy="215444"/>
          </a:xfrm>
          <a:prstGeom prst="rect">
            <a:avLst/>
          </a:prstGeom>
          <a:solidFill>
            <a:schemeClr val="bg1"/>
          </a:solidFill>
        </p:spPr>
        <p:txBody>
          <a:bodyPr wrap="square">
            <a:spAutoFit/>
          </a:bodyPr>
          <a:lstStyle/>
          <a:p>
            <a:r>
              <a:rPr lang="en-US" sz="800" dirty="0"/>
              <a:t>12 V-</a:t>
            </a:r>
            <a:r>
              <a:rPr lang="en-US" sz="800" dirty="0" err="1"/>
              <a:t>batteri</a:t>
            </a:r>
            <a:endParaRPr lang="en-US" sz="800" dirty="0"/>
          </a:p>
        </p:txBody>
      </p:sp>
      <p:sp>
        <p:nvSpPr>
          <p:cNvPr id="24" name="TextBox 23">
            <a:extLst>
              <a:ext uri="{FF2B5EF4-FFF2-40B4-BE49-F238E27FC236}">
                <a16:creationId xmlns:a16="http://schemas.microsoft.com/office/drawing/2014/main" xmlns="" id="{AA61277C-BA73-445A-9F88-FC53551215BC}"/>
              </a:ext>
            </a:extLst>
          </p:cNvPr>
          <p:cNvSpPr txBox="1"/>
          <p:nvPr/>
        </p:nvSpPr>
        <p:spPr>
          <a:xfrm>
            <a:off x="5229200" y="8503250"/>
            <a:ext cx="1512168" cy="215444"/>
          </a:xfrm>
          <a:prstGeom prst="rect">
            <a:avLst/>
          </a:prstGeom>
          <a:solidFill>
            <a:schemeClr val="bg1"/>
          </a:solidFill>
        </p:spPr>
        <p:txBody>
          <a:bodyPr wrap="square">
            <a:spAutoFit/>
          </a:bodyPr>
          <a:lstStyle/>
          <a:p>
            <a:r>
              <a:rPr lang="en-US" sz="800" dirty="0" err="1"/>
              <a:t>Ombordladdare</a:t>
            </a:r>
            <a:r>
              <a:rPr lang="en-US" sz="800" dirty="0"/>
              <a:t> (OBC)</a:t>
            </a:r>
          </a:p>
        </p:txBody>
      </p:sp>
    </p:spTree>
    <p:extLst>
      <p:ext uri="{BB962C8B-B14F-4D97-AF65-F5344CB8AC3E}">
        <p14:creationId xmlns:p14="http://schemas.microsoft.com/office/powerpoint/2010/main" val="286465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19</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12" name="표 11"/>
          <p:cNvGraphicFramePr>
            <a:graphicFrameLocks noGrp="1"/>
          </p:cNvGraphicFramePr>
          <p:nvPr>
            <p:extLst>
              <p:ext uri="{D42A27DB-BD31-4B8C-83A1-F6EECF244321}">
                <p14:modId xmlns:p14="http://schemas.microsoft.com/office/powerpoint/2010/main" val="2244090889"/>
              </p:ext>
            </p:extLst>
          </p:nvPr>
        </p:nvGraphicFramePr>
        <p:xfrm>
          <a:off x="332656" y="539552"/>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Bilen brinner</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35913122"/>
              </p:ext>
            </p:extLst>
          </p:nvPr>
        </p:nvGraphicFramePr>
        <p:xfrm>
          <a:off x="332656" y="840802"/>
          <a:ext cx="6333451" cy="106000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Efter att det första steget i räddningsinsatsen har utförts kan brandsläckningen påbörjas.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Kia rekommenderar att varje räddningsteam följer sin egen avdelnings ordinarie arbetsrutiner för släckning av bilbränder i kombination med de SORENTO PHEV-specifika detaljer som beskrivs i detta avsnitt.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2557566918"/>
              </p:ext>
            </p:extLst>
          </p:nvPr>
        </p:nvGraphicFramePr>
        <p:xfrm>
          <a:off x="407917" y="2493538"/>
          <a:ext cx="6189435" cy="4900486"/>
        </p:xfrm>
        <a:graphic>
          <a:graphicData uri="http://schemas.openxmlformats.org/drawingml/2006/table">
            <a:tbl>
              <a:tblPr/>
              <a:tblGrid>
                <a:gridCol w="6189435">
                  <a:extLst>
                    <a:ext uri="{9D8B030D-6E8A-4147-A177-3AD203B41FA5}">
                      <a16:colId xmlns:a16="http://schemas.microsoft.com/office/drawing/2014/main" xmlns="" val="20000"/>
                    </a:ext>
                  </a:extLst>
                </a:gridCol>
              </a:tblGrid>
              <a:tr h="45720">
                <a:tc>
                  <a:txBody>
                    <a:bodyPr/>
                    <a:lstStyle/>
                    <a:p>
                      <a:pPr algn="l" defTabSz="996950" rtl="0" latinLnBrk="1">
                        <a:lnSpc>
                          <a:spcPct val="150000"/>
                        </a:lnSpc>
                        <a:spcAft>
                          <a:spcPts val="0"/>
                        </a:spcAft>
                      </a:pPr>
                      <a:r>
                        <a:rPr lang="sv-SE" sz="1200" dirty="0">
                          <a:latin typeface="Tahoma" pitchFamily="34" charset="0"/>
                          <a:ea typeface="Tahoma" pitchFamily="34" charset="0"/>
                          <a:cs typeface="Tahoma" pitchFamily="34" charset="0"/>
                        </a:rPr>
                        <a:t>Om högspänningsbatteriet antingen är involverat i eller riskerar att bli involverat i en brand i en SORENTO PHEV måste strikta försiktighetsåtgärder vidtas vid brandsläckning på grund av följande:</a:t>
                      </a:r>
                    </a:p>
                    <a:p>
                      <a:pPr marL="171450" indent="-171450" algn="l"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Litiumjon-polymerbatterier innehåller gel-elektrolyt som kan läcka, antändas och alstra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gnistor när det utsätts för temperaturer över 300 °F (149 °C).</a:t>
                      </a:r>
                    </a:p>
                    <a:p>
                      <a:pPr marL="171450" indent="-171450" algn="l"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Kan brinna snabbt med en uppflammande effekt.</a:t>
                      </a:r>
                    </a:p>
                    <a:p>
                      <a:pPr marL="171450" indent="-171450" algn="l"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Även om det verkar som att en brand i ett högspänningsbatteri är släckt kan det börja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brinna i batteriet igen efter ett tag.</a:t>
                      </a:r>
                    </a:p>
                    <a:p>
                      <a:pPr algn="l" defTabSz="996950" rtl="0" latinLnBrk="1">
                        <a:lnSpc>
                          <a:spcPct val="150000"/>
                        </a:lnSpc>
                        <a:spcAft>
                          <a:spcPts val="0"/>
                        </a:spcAft>
                      </a:pPr>
                      <a:r>
                        <a:rPr lang="sv-SE" sz="1200" dirty="0">
                          <a:latin typeface="Tahoma" pitchFamily="34" charset="0"/>
                          <a:ea typeface="Tahoma" pitchFamily="34" charset="0"/>
                          <a:cs typeface="Tahoma" pitchFamily="34" charset="0"/>
                        </a:rPr>
                        <a:t>  – Använd en värmekamera för att säkerställa att högspänningsbatteriet har svalnat helt </a:t>
                      </a:r>
                    </a:p>
                    <a:p>
                      <a:pPr algn="l" defTabSz="996950" rtl="0" latinLnBrk="1">
                        <a:lnSpc>
                          <a:spcPct val="150000"/>
                        </a:lnSpc>
                        <a:spcAft>
                          <a:spcPts val="0"/>
                        </a:spcAft>
                      </a:pPr>
                      <a:r>
                        <a:rPr lang="sv-SE" sz="1200" dirty="0">
                          <a:latin typeface="Tahoma" pitchFamily="34" charset="0"/>
                          <a:ea typeface="Tahoma" pitchFamily="34" charset="0"/>
                          <a:cs typeface="Tahoma" pitchFamily="34" charset="0"/>
                        </a:rPr>
                        <a:t>    innan ni lämnar olycksplatsen.</a:t>
                      </a:r>
                    </a:p>
                    <a:p>
                      <a:pPr marL="231775" indent="-231775" algn="l" defTabSz="996950" rtl="0" latinLnBrk="1">
                        <a:lnSpc>
                          <a:spcPct val="150000"/>
                        </a:lnSpc>
                        <a:spcAft>
                          <a:spcPts val="0"/>
                        </a:spcAft>
                      </a:pPr>
                      <a:r>
                        <a:rPr lang="sv-SE" sz="1200" dirty="0">
                          <a:latin typeface="Tahoma" pitchFamily="34" charset="0"/>
                          <a:ea typeface="Tahoma" pitchFamily="34" charset="0"/>
                          <a:cs typeface="Tahoma" pitchFamily="34" charset="0"/>
                        </a:rPr>
                        <a:t>  – Informera alltid andra räddningsarbetare om att det finns risk för att batteriet kan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fatta eld igen.</a:t>
                      </a:r>
                    </a:p>
                    <a:p>
                      <a:pPr algn="l" defTabSz="996950" rtl="0" latinLnBrk="1">
                        <a:lnSpc>
                          <a:spcPct val="150000"/>
                        </a:lnSpc>
                        <a:spcAft>
                          <a:spcPts val="0"/>
                        </a:spcAft>
                      </a:pPr>
                      <a:r>
                        <a:rPr lang="sv-SE" sz="1200" dirty="0">
                          <a:latin typeface="Tahoma" pitchFamily="34" charset="0"/>
                          <a:ea typeface="Tahoma" pitchFamily="34" charset="0"/>
                          <a:cs typeface="Tahoma" pitchFamily="34" charset="0"/>
                        </a:rPr>
                        <a:t>  – Vid en brand, sjunkolycka eller kollision där högspänningsbatteriet är utsatt för fara ska  </a:t>
                      </a:r>
                    </a:p>
                    <a:p>
                      <a:pPr algn="l" defTabSz="996950" rtl="0" latinLnBrk="1">
                        <a:lnSpc>
                          <a:spcPct val="150000"/>
                        </a:lnSpc>
                        <a:spcAft>
                          <a:spcPts val="0"/>
                        </a:spcAft>
                      </a:pPr>
                      <a:r>
                        <a:rPr lang="sv-SE" sz="1200" dirty="0">
                          <a:latin typeface="Tahoma" pitchFamily="34" charset="0"/>
                          <a:ea typeface="Tahoma" pitchFamily="34" charset="0"/>
                          <a:cs typeface="Tahoma" pitchFamily="34" charset="0"/>
                        </a:rPr>
                        <a:t>    det alltid förvaras på en öppen plats på minst 50 fots (15 meters) avstånd från faran.</a:t>
                      </a:r>
                    </a:p>
                    <a:p>
                      <a:pPr marL="171450" indent="-171450" algn="l"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Ett brinnande batteri kan avge vätefluorid, kolmonoxid och koldioxidgaser.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Använd full skyddsutrustning med godkänd andningsapparat (helskydd).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Även om högspänningsbatteriet inte är direkt involverat i en bilbrand ska du alltid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närma dig bilen med stor försiktighet.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654468591"/>
              </p:ext>
            </p:extLst>
          </p:nvPr>
        </p:nvGraphicFramePr>
        <p:xfrm>
          <a:off x="332656" y="2133578"/>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Brandsläckning</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7" name="그림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Tree>
    <p:extLst>
      <p:ext uri="{BB962C8B-B14F-4D97-AF65-F5344CB8AC3E}">
        <p14:creationId xmlns:p14="http://schemas.microsoft.com/office/powerpoint/2010/main" val="93337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20</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12" name="표 11"/>
          <p:cNvGraphicFramePr>
            <a:graphicFrameLocks noGrp="1"/>
          </p:cNvGraphicFramePr>
          <p:nvPr>
            <p:extLst>
              <p:ext uri="{D42A27DB-BD31-4B8C-83A1-F6EECF244321}">
                <p14:modId xmlns:p14="http://schemas.microsoft.com/office/powerpoint/2010/main" val="1145372610"/>
              </p:ext>
            </p:extLst>
          </p:nvPr>
        </p:nvGraphicFramePr>
        <p:xfrm>
          <a:off x="332656" y="2867784"/>
          <a:ext cx="6336704" cy="288032"/>
        </p:xfrm>
        <a:graphic>
          <a:graphicData uri="http://schemas.openxmlformats.org/drawingml/2006/table">
            <a:tbl>
              <a:tblPr/>
              <a:tblGrid>
                <a:gridCol w="633670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Fordon som helt eller delvis befinner sig under vatten</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1423143057"/>
              </p:ext>
            </p:extLst>
          </p:nvPr>
        </p:nvGraphicFramePr>
        <p:xfrm>
          <a:off x="404664" y="3244904"/>
          <a:ext cx="5976664" cy="2157286"/>
        </p:xfrm>
        <a:graphic>
          <a:graphicData uri="http://schemas.openxmlformats.org/drawingml/2006/table">
            <a:tbl>
              <a:tblPr/>
              <a:tblGrid>
                <a:gridCol w="5976664">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Vissa räddningsinsatser kan inbegripa bärgning av fordon under vatten. En SORENTO PHEV under vatten har inte några högspänningskomponenter på karossen eller ramen. Så det är säkert att vidröra bilens kaross eller ram om det inte finns några allvarliga skador på bilen, oberoende av om den befinner sig på land eller i vatten.</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Om bilen helt eller delvis befinner sig under vatten ska den dras upp ur vattnet först innan arbetet med att inaktivera bilens högspänningssystem påbörjas. Töm bilen på vattnet. Använd någon av de metoder som beskrivs på sidorna 13–16 för att inaktivera bilens högspänningssystem.</a:t>
                      </a:r>
                      <a:endParaRPr lang="en-US" altLang="ko-KR" sz="1200"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41" t="27983" r="90759" b="70100"/>
          <a:stretch/>
        </p:blipFill>
        <p:spPr bwMode="auto">
          <a:xfrm>
            <a:off x="396453" y="5786456"/>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85581" y="5652120"/>
            <a:ext cx="6239763" cy="266429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graphicFrame>
        <p:nvGraphicFramePr>
          <p:cNvPr id="20" name="표 19"/>
          <p:cNvGraphicFramePr>
            <a:graphicFrameLocks noGrp="1"/>
          </p:cNvGraphicFramePr>
          <p:nvPr>
            <p:extLst>
              <p:ext uri="{D42A27DB-BD31-4B8C-83A1-F6EECF244321}">
                <p14:modId xmlns:p14="http://schemas.microsoft.com/office/powerpoint/2010/main" val="2120397786"/>
              </p:ext>
            </p:extLst>
          </p:nvPr>
        </p:nvGraphicFramePr>
        <p:xfrm>
          <a:off x="332656" y="539552"/>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Brandsläckare</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3834898872"/>
              </p:ext>
            </p:extLst>
          </p:nvPr>
        </p:nvGraphicFramePr>
        <p:xfrm>
          <a:off x="404664" y="827584"/>
          <a:ext cx="5973411" cy="1937830"/>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171450" indent="-171450" algn="just" defTabSz="996950" rtl="0" latinLnBrk="1">
                        <a:lnSpc>
                          <a:spcPct val="150000"/>
                        </a:lnSpc>
                        <a:spcAft>
                          <a:spcPct val="30000"/>
                        </a:spcAft>
                        <a:buFont typeface="Arial" panose="020B0604020202020204" pitchFamily="34" charset="0"/>
                        <a:buChar char="•"/>
                      </a:pPr>
                      <a:r>
                        <a:rPr lang="sv-SE" sz="1200" dirty="0">
                          <a:latin typeface="Tahoma" pitchFamily="34" charset="0"/>
                          <a:ea typeface="Tahoma" pitchFamily="34" charset="0"/>
                          <a:cs typeface="Tahoma" pitchFamily="34" charset="0"/>
                        </a:rPr>
                        <a:t>Små bränder som inte involverar högspänningsbatteriet bör släckas med en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ABC-brandsläckare för elektrisk brand. </a:t>
                      </a:r>
                    </a:p>
                    <a:p>
                      <a:pPr marL="171450" indent="-171450" algn="just" defTabSz="996950" rtl="0" latinLnBrk="1">
                        <a:lnSpc>
                          <a:spcPct val="150000"/>
                        </a:lnSpc>
                        <a:spcAft>
                          <a:spcPts val="0"/>
                        </a:spcAft>
                        <a:buFont typeface="Arial" panose="020B0604020202020204" pitchFamily="34" charset="0"/>
                        <a:buChar char="•"/>
                      </a:pPr>
                      <a:r>
                        <a:rPr lang="sv-SE" sz="1200" dirty="0">
                          <a:latin typeface="Tahoma" pitchFamily="34" charset="0"/>
                          <a:ea typeface="Tahoma" pitchFamily="34" charset="0"/>
                          <a:cs typeface="Tahoma" pitchFamily="34" charset="0"/>
                        </a:rPr>
                        <a:t>Försök inte att släcka bränder som involverar högspänningsbatteri med små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mängder vatten eftersom detta kan leda till elektriska stötar.  Bränder som involverar högspänningsbatteriet ska släckas med stora mängder vatten för att kyla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högspänningsbatteriet.  Brandmän ska inte tveka att spruta stora mängder vatten på bilen i sådana lägen.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7" name="그림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13" name="TextBox 12"/>
          <p:cNvSpPr txBox="1"/>
          <p:nvPr/>
        </p:nvSpPr>
        <p:spPr>
          <a:xfrm>
            <a:off x="404663" y="6118237"/>
            <a:ext cx="6120681" cy="1993687"/>
          </a:xfrm>
          <a:prstGeom prst="rect">
            <a:avLst/>
          </a:prstGeom>
          <a:solidFill>
            <a:schemeClr val="bg1"/>
          </a:solidFill>
          <a:ln>
            <a:noFill/>
          </a:ln>
        </p:spPr>
        <p:txBody>
          <a:bodyPr wrap="square" rtlCol="0">
            <a:spAutoFit/>
          </a:bodyPr>
          <a:lstStyle/>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Om en allvarlig skada innebär att högspänningskomponenter kan exponeras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ska räddningspersonal vidta lämpliga försiktighetsåtgärder och använda lämplig isolerad personlig skyddsutrustning.</a:t>
            </a:r>
          </a:p>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Försök inte ta bort säkerhetskontakten medan bilen är i vatten.</a:t>
            </a:r>
          </a:p>
          <a:p>
            <a:pPr rtl="0" latinLnBrk="0">
              <a:lnSpc>
                <a:spcPct val="150000"/>
              </a:lnSpc>
              <a:defRPr/>
            </a:pPr>
            <a:endParaRPr lang="en-US" altLang="ko-KR" sz="1200" i="1" kern="100" dirty="0">
              <a:latin typeface="Tahoma" pitchFamily="34" charset="0"/>
              <a:ea typeface="Tahoma" pitchFamily="34" charset="0"/>
              <a:cs typeface="Tahoma" pitchFamily="34" charset="0"/>
            </a:endParaRPr>
          </a:p>
          <a:p>
            <a:pPr rtl="0" latinLnBrk="0">
              <a:lnSpc>
                <a:spcPct val="150000"/>
              </a:lnSpc>
              <a:defRPr/>
            </a:pPr>
            <a:r>
              <a:rPr lang="sv-SE" sz="1200" kern="100" dirty="0">
                <a:latin typeface="Tahoma" pitchFamily="34" charset="0"/>
                <a:ea typeface="Tahoma" pitchFamily="34" charset="0"/>
                <a:cs typeface="Tahoma" pitchFamily="34" charset="0"/>
              </a:rPr>
              <a:t>Om dessa anvisningar inte följs kan det resultera i dödsfall eller allvarliga personskador på grund av elstötar.</a:t>
            </a:r>
          </a:p>
        </p:txBody>
      </p:sp>
    </p:spTree>
    <p:extLst>
      <p:ext uri="{BB962C8B-B14F-4D97-AF65-F5344CB8AC3E}">
        <p14:creationId xmlns:p14="http://schemas.microsoft.com/office/powerpoint/2010/main" val="319987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21</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Nödinstruktioner</a:t>
            </a:r>
            <a:endParaRPr lang="ko-KR" altLang="en-US" sz="1400"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25" name="표 24"/>
          <p:cNvGraphicFramePr>
            <a:graphicFrameLocks noGrp="1"/>
          </p:cNvGraphicFramePr>
          <p:nvPr>
            <p:extLst>
              <p:ext uri="{D42A27DB-BD31-4B8C-83A1-F6EECF244321}">
                <p14:modId xmlns:p14="http://schemas.microsoft.com/office/powerpoint/2010/main" val="1218884266"/>
              </p:ext>
            </p:extLst>
          </p:nvPr>
        </p:nvGraphicFramePr>
        <p:xfrm>
          <a:off x="332656" y="539552"/>
          <a:ext cx="6525344" cy="288032"/>
        </p:xfrm>
        <a:graphic>
          <a:graphicData uri="http://schemas.openxmlformats.org/drawingml/2006/table">
            <a:tbl>
              <a:tblPr/>
              <a:tblGrid>
                <a:gridCol w="652534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Skador på högspänningsbatteriet och vätskeläckage</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2964497539"/>
              </p:ext>
            </p:extLst>
          </p:nvPr>
        </p:nvGraphicFramePr>
        <p:xfrm>
          <a:off x="407917" y="861410"/>
          <a:ext cx="6333451" cy="133432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elektrolytlösning läcker från batteriet eller om t.ex. litiumjonbatteriets hölje har skadats, ska räddningspersonalen försöka neutralisera batteriet genom att spruta stora mängder vatten på batteriet. Det är viktigt att räddningspersonalen bär lämplig personlig skyddsutrustning (PPE) när man gör detta. Neutraliseringen hjälper till att stabilisera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de termiska förhållandena hos batteriet men gör inte att batteriet laddar ur.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4259282626"/>
              </p:ext>
            </p:extLst>
          </p:nvPr>
        </p:nvGraphicFramePr>
        <p:xfrm>
          <a:off x="476672" y="2301570"/>
          <a:ext cx="5973411" cy="1608646"/>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Bekämpa all rökutveckling, gnistor och lågor runt bilen.</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Elektrolytlösning är hudirriterande.</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Rör inte vid eller stig i utspilld elektrolyt. </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Om det uppstår ett elektrolytläckage, använd lösningsmedelsresistent personlig skyddsutrustning och använd jord, sand eller en torr trasa för att absorbera/torka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upp den utspillda elektrolyten. Säkerställ att området har tillräcklig tillförsel av friskluft.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1216788923"/>
              </p:ext>
            </p:extLst>
          </p:nvPr>
        </p:nvGraphicFramePr>
        <p:xfrm>
          <a:off x="629766" y="4716016"/>
          <a:ext cx="6025902" cy="785686"/>
        </p:xfrm>
        <a:graphic>
          <a:graphicData uri="http://schemas.openxmlformats.org/drawingml/2006/table">
            <a:tbl>
              <a:tblPr/>
              <a:tblGrid>
                <a:gridCol w="6025902">
                  <a:extLst>
                    <a:ext uri="{9D8B030D-6E8A-4147-A177-3AD203B41FA5}">
                      <a16:colId xmlns:a16="http://schemas.microsoft.com/office/drawing/2014/main" xmlns="" val="20000"/>
                    </a:ext>
                  </a:extLst>
                </a:gridCol>
              </a:tblGrid>
              <a:tr h="28803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Högspänningsbatteriet innehåller elektrolytlösning. För att undvika exponering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för elektrolyt- lösning och allvarlig personskada bör du alltid använda lösningsmedelsresistent</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7" name="표 16"/>
          <p:cNvGraphicFramePr>
            <a:graphicFrameLocks noGrp="1"/>
          </p:cNvGraphicFramePr>
          <p:nvPr>
            <p:extLst>
              <p:ext uri="{D42A27DB-BD31-4B8C-83A1-F6EECF244321}">
                <p14:modId xmlns:p14="http://schemas.microsoft.com/office/powerpoint/2010/main" val="2294003832"/>
              </p:ext>
            </p:extLst>
          </p:nvPr>
        </p:nvGraphicFramePr>
        <p:xfrm>
          <a:off x="1844823" y="4355976"/>
          <a:ext cx="3816425" cy="288032"/>
        </p:xfrm>
        <a:graphic>
          <a:graphicData uri="http://schemas.openxmlformats.org/drawingml/2006/table">
            <a:tbl>
              <a:tblPr/>
              <a:tblGrid>
                <a:gridCol w="381642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chemeClr val="tx1"/>
                          </a:solidFill>
                          <a:effectLst/>
                          <a:latin typeface="Tahoma" pitchFamily="34" charset="0"/>
                          <a:ea typeface="기아 Medium" pitchFamily="50" charset="-127"/>
                          <a:cs typeface="Tahoma" pitchFamily="34" charset="0"/>
                        </a:rPr>
                        <a:t>Irritation orsakad av elektrolyt</a:t>
                      </a:r>
                      <a:endParaRPr lang="ko-KR" sz="1200" b="1" kern="100" dirty="0">
                        <a:solidFill>
                          <a:schemeClr val="tx1"/>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41" t="27983" r="90759" b="70100"/>
          <a:stretch/>
        </p:blipFill>
        <p:spPr bwMode="auto">
          <a:xfrm>
            <a:off x="396453" y="4346296"/>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85581" y="4211960"/>
            <a:ext cx="6239763" cy="46805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20" name="그림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15" name="TextBox 14"/>
          <p:cNvSpPr txBox="1"/>
          <p:nvPr/>
        </p:nvSpPr>
        <p:spPr>
          <a:xfrm>
            <a:off x="332655" y="5598110"/>
            <a:ext cx="6117427" cy="3101683"/>
          </a:xfrm>
          <a:prstGeom prst="rect">
            <a:avLst/>
          </a:prstGeom>
          <a:solidFill>
            <a:schemeClr val="bg1"/>
          </a:solidFill>
          <a:ln>
            <a:noFill/>
          </a:ln>
        </p:spPr>
        <p:txBody>
          <a:bodyPr wrap="square" rtlCol="0">
            <a:spAutoFit/>
          </a:bodyPr>
          <a:lstStyle/>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Elektrolytlösning är irriterande för ögonen – om du skulle få elektrolyt i ögonen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skölj under rinnande vatten i 15 minuter. </a:t>
            </a:r>
          </a:p>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Elektrolyt är hudirriterande. Vid kontakt med huden ska elektrolyten tvättas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av med tvål.</a:t>
            </a:r>
          </a:p>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Elektrolytvätska eller ångor som kommer i kontakt med vatten orsakar ångor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i luften från oxidering. Dessa ångor kan irritera huden och ögonen.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I händelse av kontakt med ångor, skölj med rikligt med vatten och konsultera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en läkare omedelbart.</a:t>
            </a:r>
          </a:p>
          <a:p>
            <a:pPr marL="171450" indent="-171450" rtl="0" latinLnBrk="0">
              <a:lnSpc>
                <a:spcPct val="150000"/>
              </a:lnSpc>
              <a:buFont typeface="Wingdings" pitchFamily="2" charset="2"/>
              <a:buChar char="l"/>
              <a:defRPr/>
            </a:pPr>
            <a:r>
              <a:rPr lang="sv-SE" sz="1200" i="1" kern="100" dirty="0">
                <a:latin typeface="Tahoma" pitchFamily="34" charset="0"/>
                <a:ea typeface="Tahoma" pitchFamily="34" charset="0"/>
                <a:cs typeface="Tahoma" pitchFamily="34" charset="0"/>
              </a:rPr>
              <a:t>Elektrolytångor (vid inandning) kan orsaka irritation i andningsvägarna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samt akut förgiftning. Andas in frisk luft och skölj munnen med vatten.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Konsultera en läkare omedelbart.</a:t>
            </a:r>
            <a:endParaRPr lang="en-US" altLang="ko-KR" sz="1200" kern="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7429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22</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Vägassistans</a:t>
            </a:r>
            <a:endParaRPr lang="ko-KR" altLang="en-US"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12" name="표 11"/>
          <p:cNvGraphicFramePr>
            <a:graphicFrameLocks noGrp="1"/>
          </p:cNvGraphicFramePr>
          <p:nvPr>
            <p:extLst>
              <p:ext uri="{D42A27DB-BD31-4B8C-83A1-F6EECF244321}">
                <p14:modId xmlns:p14="http://schemas.microsoft.com/office/powerpoint/2010/main" val="837863047"/>
              </p:ext>
            </p:extLst>
          </p:nvPr>
        </p:nvGraphicFramePr>
        <p:xfrm>
          <a:off x="332656" y="586227"/>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Bärgning/bogsering</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587309588"/>
              </p:ext>
            </p:extLst>
          </p:nvPr>
        </p:nvGraphicFramePr>
        <p:xfrm>
          <a:off x="407917" y="2308568"/>
          <a:ext cx="3093091" cy="2344332"/>
        </p:xfrm>
        <a:graphic>
          <a:graphicData uri="http://schemas.openxmlformats.org/drawingml/2006/table">
            <a:tbl>
              <a:tblPr/>
              <a:tblGrid>
                <a:gridCol w="3093091">
                  <a:extLst>
                    <a:ext uri="{9D8B030D-6E8A-4147-A177-3AD203B41FA5}">
                      <a16:colId xmlns:a16="http://schemas.microsoft.com/office/drawing/2014/main" xmlns="" val="20000"/>
                    </a:ext>
                  </a:extLst>
                </a:gridCol>
              </a:tblGrid>
              <a:tr h="234433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bilen behöver bärgas rekommenderar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vi att detta görs av en auktoriserad Kia-återförsäljare, Kia vägassistansbolag eller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en bärgningsfirma. Det är viktigt att bilen lyfts upp och bogseras korrekt för att förhindra att bilen skadas.</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Användning av bärgningsbil med dollys eller flakbärgningsbil rekommenderas.</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087940526"/>
              </p:ext>
            </p:extLst>
          </p:nvPr>
        </p:nvGraphicFramePr>
        <p:xfrm>
          <a:off x="407917" y="908085"/>
          <a:ext cx="6333451" cy="133432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I händelse av en olycka måste högspänningssystemet inaktiveras. Säkerhetskontakten måste tas bort från högspänningsbatteriet enligt någon av de metoder som beskrivs i avsnitten på sidan 13–16 för att inaktivera fordonet.</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Bogsering av en SORENTO plug-in hybrid skiljer sig inte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från bogsering av ett konventionellt AWD-fordon.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02" t="57507" r="90734" b="40508"/>
          <a:stretch/>
        </p:blipFill>
        <p:spPr bwMode="auto">
          <a:xfrm>
            <a:off x="311390" y="5271767"/>
            <a:ext cx="1360967" cy="30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60648" y="5205610"/>
            <a:ext cx="6395020" cy="3614862"/>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pic>
        <p:nvPicPr>
          <p:cNvPr id="2" name="그림 1"/>
          <p:cNvPicPr>
            <a:picLocks noChangeAspect="1"/>
          </p:cNvPicPr>
          <p:nvPr/>
        </p:nvPicPr>
        <p:blipFill>
          <a:blip r:embed="rId4"/>
          <a:stretch>
            <a:fillRect/>
          </a:stretch>
        </p:blipFill>
        <p:spPr>
          <a:xfrm>
            <a:off x="4239174" y="1921033"/>
            <a:ext cx="2279513" cy="2344332"/>
          </a:xfrm>
          <a:prstGeom prst="rect">
            <a:avLst/>
          </a:prstGeom>
        </p:spPr>
      </p:pic>
      <p:pic>
        <p:nvPicPr>
          <p:cNvPr id="6" name="그림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432" y="5632621"/>
            <a:ext cx="2995920" cy="1306731"/>
          </a:xfrm>
          <a:prstGeom prst="rect">
            <a:avLst/>
          </a:prstGeom>
        </p:spPr>
      </p:pic>
      <p:pic>
        <p:nvPicPr>
          <p:cNvPr id="7" name="그림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432" y="7027910"/>
            <a:ext cx="2995920" cy="1360514"/>
          </a:xfrm>
          <a:prstGeom prst="rect">
            <a:avLst/>
          </a:prstGeom>
        </p:spPr>
      </p:pic>
      <p:pic>
        <p:nvPicPr>
          <p:cNvPr id="20" name="그림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17" name="TextBox 16"/>
          <p:cNvSpPr txBox="1"/>
          <p:nvPr/>
        </p:nvSpPr>
        <p:spPr>
          <a:xfrm>
            <a:off x="332656" y="5580112"/>
            <a:ext cx="3131643" cy="2824684"/>
          </a:xfrm>
          <a:prstGeom prst="rect">
            <a:avLst/>
          </a:prstGeom>
          <a:solidFill>
            <a:schemeClr val="bg1"/>
          </a:solidFill>
          <a:ln>
            <a:noFill/>
          </a:ln>
        </p:spPr>
        <p:txBody>
          <a:bodyPr wrap="square" rtlCol="0">
            <a:spAutoFit/>
          </a:bodyPr>
          <a:lstStyle/>
          <a:p>
            <a:pPr marL="171450" indent="-171450" rtl="0">
              <a:lnSpc>
                <a:spcPct val="150000"/>
              </a:lnSpc>
              <a:buFont typeface="Wingdings" pitchFamily="2" charset="2"/>
              <a:buChar char="l"/>
            </a:pPr>
            <a:r>
              <a:rPr lang="sv-SE" sz="1200" i="1" dirty="0">
                <a:latin typeface="Tahoma" pitchFamily="34" charset="0"/>
                <a:ea typeface="Tahoma" pitchFamily="34" charset="0"/>
                <a:cs typeface="Tahoma" pitchFamily="34" charset="0"/>
              </a:rPr>
              <a:t>Bogsera inte med bogserlina.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Använd hjullyft eller flakutrustning.</a:t>
            </a:r>
          </a:p>
          <a:p>
            <a:pPr marL="171450" indent="-171450" rtl="0">
              <a:lnSpc>
                <a:spcPct val="150000"/>
              </a:lnSpc>
              <a:buFont typeface="Wingdings" pitchFamily="2" charset="2"/>
              <a:buChar char="l"/>
            </a:pPr>
            <a:r>
              <a:rPr lang="sv-SE" sz="1200" i="1" kern="100" dirty="0">
                <a:solidFill>
                  <a:srgbClr val="000000"/>
                </a:solidFill>
                <a:latin typeface="Tahoma" pitchFamily="34" charset="0"/>
                <a:ea typeface="Tahoma" pitchFamily="34" charset="0"/>
                <a:cs typeface="Tahoma" pitchFamily="34" charset="0"/>
              </a:rPr>
              <a:t>Bogsera aldrig bilen med </a:t>
            </a:r>
            <a:r>
              <a:rPr lang="sv-SE" sz="1200" i="1" kern="100" dirty="0">
                <a:latin typeface="Tahoma" pitchFamily="34" charset="0"/>
                <a:ea typeface="Tahoma" pitchFamily="34" charset="0"/>
                <a:cs typeface="Tahoma" pitchFamily="34" charset="0"/>
              </a:rPr>
              <a:t>framhjulen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på vägen (bilen framåtvänd eller bakåt-</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vänd), eftersom detta kan skada motorn</a:t>
            </a:r>
            <a:r>
              <a:rPr lang="sv-SE" sz="1200" i="1" kern="100" dirty="0">
                <a:solidFill>
                  <a:srgbClr val="000000"/>
                </a:solidFill>
                <a:latin typeface="Tahoma" pitchFamily="34" charset="0"/>
                <a:ea typeface="Tahoma" pitchFamily="34" charset="0"/>
                <a:cs typeface="Tahoma" pitchFamily="34" charset="0"/>
              </a:rPr>
              <a:t>.</a:t>
            </a:r>
          </a:p>
          <a:p>
            <a:pPr marL="171450" indent="-171450" rtl="0">
              <a:lnSpc>
                <a:spcPct val="150000"/>
              </a:lnSpc>
              <a:buFont typeface="Wingdings" pitchFamily="2" charset="2"/>
              <a:buChar char="l"/>
            </a:pPr>
            <a:r>
              <a:rPr lang="sv-SE" sz="1200" i="1" kern="100" dirty="0">
                <a:latin typeface="Tahoma" pitchFamily="34" charset="0"/>
                <a:ea typeface="Tahoma" pitchFamily="34" charset="0"/>
                <a:cs typeface="Tahoma" pitchFamily="34" charset="0"/>
              </a:rPr>
              <a:t>AWD-fordonet bör aldrig bogseras med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hjulen på marken. Ditt fordon måste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bogseras med hjullyft och dolly eller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flakutrustning där alla hjulen lyfts </a:t>
            </a:r>
            <a:br>
              <a:rPr lang="sv-SE" sz="1200" i="1" kern="100" dirty="0">
                <a:latin typeface="Tahoma" pitchFamily="34" charset="0"/>
                <a:ea typeface="Tahoma" pitchFamily="34" charset="0"/>
                <a:cs typeface="Tahoma" pitchFamily="34" charset="0"/>
              </a:rPr>
            </a:br>
            <a:r>
              <a:rPr lang="sv-SE" sz="1200" i="1" kern="100" dirty="0">
                <a:latin typeface="Tahoma" pitchFamily="34" charset="0"/>
                <a:ea typeface="Tahoma" pitchFamily="34" charset="0"/>
                <a:cs typeface="Tahoma" pitchFamily="34" charset="0"/>
              </a:rPr>
              <a:t>upp från marken.</a:t>
            </a:r>
            <a:endParaRPr lang="en-US" altLang="ko-KR" sz="1200" kern="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8978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23</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Vägassistans</a:t>
            </a:r>
            <a:endParaRPr lang="ko-KR" altLang="en-US" dirty="0">
              <a:solidFill>
                <a:prstClr val="white"/>
              </a:solidFill>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dirty="0">
              <a:solidFill>
                <a:prstClr val="black"/>
              </a:solidFill>
            </a:endParaRPr>
          </a:p>
        </p:txBody>
      </p:sp>
      <p:graphicFrame>
        <p:nvGraphicFramePr>
          <p:cNvPr id="12" name="표 11"/>
          <p:cNvGraphicFramePr>
            <a:graphicFrameLocks noGrp="1"/>
          </p:cNvGraphicFramePr>
          <p:nvPr>
            <p:extLst>
              <p:ext uri="{D42A27DB-BD31-4B8C-83A1-F6EECF244321}">
                <p14:modId xmlns:p14="http://schemas.microsoft.com/office/powerpoint/2010/main" val="2858348966"/>
              </p:ext>
            </p:extLst>
          </p:nvPr>
        </p:nvGraphicFramePr>
        <p:xfrm>
          <a:off x="116632" y="683568"/>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Start i nödsituation</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667253277"/>
              </p:ext>
            </p:extLst>
          </p:nvPr>
        </p:nvGraphicFramePr>
        <p:xfrm>
          <a:off x="239617" y="1429499"/>
          <a:ext cx="3494697" cy="2524354"/>
        </p:xfrm>
        <a:graphic>
          <a:graphicData uri="http://schemas.openxmlformats.org/drawingml/2006/table">
            <a:tbl>
              <a:tblPr/>
              <a:tblGrid>
                <a:gridCol w="3494697">
                  <a:extLst>
                    <a:ext uri="{9D8B030D-6E8A-4147-A177-3AD203B41FA5}">
                      <a16:colId xmlns:a16="http://schemas.microsoft.com/office/drawing/2014/main" xmlns="" val="20000"/>
                    </a:ext>
                  </a:extLst>
                </a:gridCol>
              </a:tblGrid>
              <a:tr h="25243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Undvik att försöka starta högspänningsbatteriet med hjälp av startkablar då det inte går att starta batteriet på detta sätt. Om högspänningsbatteriet skulle ha laddat ur helt måste fordonet bärgas,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som nämnt på föregående sida.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12 V-hjälpbatteriet har laddat ur, </a:t>
                      </a:r>
                      <a:br>
                        <a:rPr lang="sv-SE" sz="1200" kern="100" dirty="0">
                          <a:solidFill>
                            <a:srgbClr val="000000"/>
                          </a:solidFill>
                          <a:effectLst/>
                          <a:latin typeface="Tahoma" pitchFamily="34" charset="0"/>
                          <a:ea typeface="Tahoma" pitchFamily="34" charset="0"/>
                          <a:cs typeface="Tahoma" pitchFamily="34" charset="0"/>
                        </a:rPr>
                      </a:br>
                      <a:r>
                        <a:rPr lang="sv-SE" sz="1200" dirty="0">
                          <a:effectLst/>
                          <a:latin typeface="Tahoma" panose="020B0604030504040204" pitchFamily="34" charset="0"/>
                          <a:ea typeface="Tahoma" panose="020B0604030504040204" pitchFamily="34" charset="0"/>
                          <a:cs typeface="Tahoma" panose="020B0604030504040204" pitchFamily="34" charset="0"/>
                        </a:rPr>
                        <a:t>anslut startkablarna eller startenheten till </a:t>
                      </a:r>
                      <a:br>
                        <a:rPr lang="sv-SE" sz="1200" dirty="0">
                          <a:effectLst/>
                          <a:latin typeface="Tahoma" panose="020B0604030504040204" pitchFamily="34" charset="0"/>
                          <a:ea typeface="Tahoma" panose="020B0604030504040204" pitchFamily="34" charset="0"/>
                          <a:cs typeface="Tahoma" panose="020B0604030504040204" pitchFamily="34" charset="0"/>
                        </a:rPr>
                      </a:br>
                      <a:r>
                        <a:rPr lang="sv-SE" sz="1200" dirty="0">
                          <a:effectLst/>
                          <a:latin typeface="Tahoma" panose="020B0604030504040204" pitchFamily="34" charset="0"/>
                          <a:ea typeface="Tahoma" panose="020B0604030504040204" pitchFamily="34" charset="0"/>
                          <a:cs typeface="Tahoma" panose="020B0604030504040204" pitchFamily="34" charset="0"/>
                        </a:rPr>
                        <a:t>batteriet i bagageutrymmet.</a:t>
                      </a:r>
                      <a:r>
                        <a:rPr lang="sv-SE" sz="1200" kern="100" dirty="0">
                          <a:solidFill>
                            <a:srgbClr val="000000"/>
                          </a:solidFill>
                          <a:effectLst/>
                          <a:latin typeface="Tahoma" pitchFamily="34" charset="0"/>
                          <a:ea typeface="Tahoma" pitchFamily="34" charset="0"/>
                          <a:cs typeface="Tahoma" pitchFamily="34" charset="0"/>
                        </a:rPr>
                        <a:t>.</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95" t="21070" r="90717" b="76671"/>
          <a:stretch/>
        </p:blipFill>
        <p:spPr bwMode="auto">
          <a:xfrm>
            <a:off x="257935" y="4151698"/>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표 14"/>
          <p:cNvGraphicFramePr>
            <a:graphicFrameLocks noGrp="1"/>
          </p:cNvGraphicFramePr>
          <p:nvPr>
            <p:extLst>
              <p:ext uri="{D42A27DB-BD31-4B8C-83A1-F6EECF244321}">
                <p14:modId xmlns:p14="http://schemas.microsoft.com/office/powerpoint/2010/main" val="4061135109"/>
              </p:ext>
            </p:extLst>
          </p:nvPr>
        </p:nvGraphicFramePr>
        <p:xfrm>
          <a:off x="1727518" y="4067944"/>
          <a:ext cx="3213650" cy="434628"/>
        </p:xfrm>
        <a:graphic>
          <a:graphicData uri="http://schemas.openxmlformats.org/drawingml/2006/table">
            <a:tbl>
              <a:tblPr/>
              <a:tblGrid>
                <a:gridCol w="3213650">
                  <a:extLst>
                    <a:ext uri="{9D8B030D-6E8A-4147-A177-3AD203B41FA5}">
                      <a16:colId xmlns:a16="http://schemas.microsoft.com/office/drawing/2014/main" xmlns="" val="20000"/>
                    </a:ext>
                  </a:extLst>
                </a:gridCol>
              </a:tblGrid>
              <a:tr h="43462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FF0000"/>
                          </a:solidFill>
                          <a:effectLst/>
                          <a:latin typeface="Tahoma" pitchFamily="34" charset="0"/>
                          <a:ea typeface="Tahoma" pitchFamily="34" charset="0"/>
                          <a:cs typeface="Tahoma" pitchFamily="34" charset="0"/>
                        </a:rPr>
                        <a:t>Risk för dödlig elstöt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23543603"/>
              </p:ext>
            </p:extLst>
          </p:nvPr>
        </p:nvGraphicFramePr>
        <p:xfrm>
          <a:off x="296851" y="4568335"/>
          <a:ext cx="6670034" cy="237046"/>
        </p:xfrm>
        <a:graphic>
          <a:graphicData uri="http://schemas.openxmlformats.org/drawingml/2006/table">
            <a:tbl>
              <a:tblPr/>
              <a:tblGrid>
                <a:gridCol w="6670034">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i="1" kern="100" dirty="0">
                          <a:solidFill>
                            <a:schemeClr val="tx1"/>
                          </a:solidFill>
                          <a:effectLst/>
                          <a:latin typeface="Tahoma" pitchFamily="34" charset="0"/>
                          <a:ea typeface="Tahoma" pitchFamily="34" charset="0"/>
                          <a:cs typeface="Tahoma" pitchFamily="34" charset="0"/>
                        </a:rPr>
                        <a:t>Försök inte starta högspänningsbatteriet i SORENTO plug-in hybrid med hjälp av startkablar.</a:t>
                      </a:r>
                      <a:endParaRPr lang="en-US" altLang="ko-KR" sz="1200" i="1"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7" name="직사각형 16"/>
          <p:cNvSpPr/>
          <p:nvPr/>
        </p:nvSpPr>
        <p:spPr>
          <a:xfrm>
            <a:off x="168275" y="4067944"/>
            <a:ext cx="6537250" cy="86409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graphicFrame>
        <p:nvGraphicFramePr>
          <p:cNvPr id="21" name="표 20"/>
          <p:cNvGraphicFramePr>
            <a:graphicFrameLocks noGrp="1"/>
          </p:cNvGraphicFramePr>
          <p:nvPr>
            <p:extLst>
              <p:ext uri="{D42A27DB-BD31-4B8C-83A1-F6EECF244321}">
                <p14:modId xmlns:p14="http://schemas.microsoft.com/office/powerpoint/2010/main" val="2827745724"/>
              </p:ext>
            </p:extLst>
          </p:nvPr>
        </p:nvGraphicFramePr>
        <p:xfrm>
          <a:off x="211946" y="1171391"/>
          <a:ext cx="5593318" cy="288032"/>
        </p:xfrm>
        <a:graphic>
          <a:graphicData uri="http://schemas.openxmlformats.org/drawingml/2006/table">
            <a:tbl>
              <a:tblPr/>
              <a:tblGrid>
                <a:gridCol w="559331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Starta med startkablar/hjälpbatteri</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9" name="그림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281" y="1203857"/>
            <a:ext cx="296624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9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표 2"/>
          <p:cNvGraphicFramePr>
            <a:graphicFrameLocks noGrp="1"/>
          </p:cNvGraphicFramePr>
          <p:nvPr>
            <p:extLst>
              <p:ext uri="{D42A27DB-BD31-4B8C-83A1-F6EECF244321}">
                <p14:modId xmlns:p14="http://schemas.microsoft.com/office/powerpoint/2010/main" val="4006442367"/>
              </p:ext>
            </p:extLst>
          </p:nvPr>
        </p:nvGraphicFramePr>
        <p:xfrm>
          <a:off x="332656" y="755576"/>
          <a:ext cx="3070210" cy="288032"/>
        </p:xfrm>
        <a:graphic>
          <a:graphicData uri="http://schemas.openxmlformats.org/drawingml/2006/table">
            <a:tbl>
              <a:tblPr/>
              <a:tblGrid>
                <a:gridCol w="3070210">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Dokumentets syfte</a:t>
                      </a:r>
                      <a:endParaRPr lang="ko-KR" sz="1400" b="1" kern="100" dirty="0">
                        <a:solidFill>
                          <a:schemeClr val="tx1">
                            <a:lumMod val="95000"/>
                            <a:lumOff val="5000"/>
                          </a:schemeClr>
                        </a:solidFill>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dirty="0">
                <a:solidFill>
                  <a:prstClr val="white"/>
                </a:solidFill>
                <a:latin typeface="Tahoma" pitchFamily="34" charset="0"/>
                <a:ea typeface="Tahoma" pitchFamily="34" charset="0"/>
                <a:cs typeface="Tahoma" pitchFamily="34" charset="0"/>
              </a:rPr>
              <a:t> </a:t>
            </a:r>
            <a:r>
              <a:rPr lang="sv-SE" sz="1400" dirty="0">
                <a:solidFill>
                  <a:prstClr val="white"/>
                </a:solidFill>
                <a:latin typeface="Tahoma" pitchFamily="34" charset="0"/>
                <a:ea typeface="Tahoma" pitchFamily="34" charset="0"/>
                <a:cs typeface="Tahoma" pitchFamily="34" charset="0"/>
              </a:rPr>
              <a:t>Inledning</a:t>
            </a:r>
            <a:endParaRPr lang="ko-KR" altLang="en-US" dirty="0">
              <a:solidFill>
                <a:prstClr val="white"/>
              </a:solidFill>
              <a:latin typeface="Tahoma" pitchFamily="34" charset="0"/>
              <a:ea typeface="Arial Unicode MS" pitchFamily="50" charset="-127"/>
              <a:cs typeface="Tahoma" pitchFamily="34" charset="0"/>
            </a:endParaRPr>
          </a:p>
        </p:txBody>
      </p:sp>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5" t="21070" r="90717" b="76671"/>
          <a:stretch/>
        </p:blipFill>
        <p:spPr bwMode="auto">
          <a:xfrm>
            <a:off x="311390" y="4572000"/>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41" t="27983" r="90759" b="70100"/>
          <a:stretch/>
        </p:blipFill>
        <p:spPr bwMode="auto">
          <a:xfrm>
            <a:off x="311390" y="5580112"/>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02" t="57507" r="90734" b="40508"/>
          <a:stretch/>
        </p:blipFill>
        <p:spPr bwMode="auto">
          <a:xfrm>
            <a:off x="295782" y="6516216"/>
            <a:ext cx="1360967" cy="30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652" t="68879" r="82119" b="29272"/>
          <a:stretch/>
        </p:blipFill>
        <p:spPr bwMode="auto">
          <a:xfrm>
            <a:off x="311390" y="7444897"/>
            <a:ext cx="1325146" cy="3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그림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2" name="TextBox 1"/>
          <p:cNvSpPr txBox="1"/>
          <p:nvPr/>
        </p:nvSpPr>
        <p:spPr>
          <a:xfrm>
            <a:off x="260648" y="1017474"/>
            <a:ext cx="6326907" cy="1993687"/>
          </a:xfrm>
          <a:prstGeom prst="rect">
            <a:avLst/>
          </a:prstGeom>
          <a:solidFill>
            <a:schemeClr val="bg1"/>
          </a:solidFill>
          <a:ln>
            <a:noFill/>
          </a:ln>
        </p:spPr>
        <p:txBody>
          <a:bodyPr wrap="square" rtlCol="0">
            <a:spAutoFit/>
          </a:bodyPr>
          <a:lstStyle/>
          <a:p>
            <a:pPr rtl="0" latinLnBrk="0">
              <a:lnSpc>
                <a:spcPct val="150000"/>
              </a:lnSpc>
              <a:defRPr/>
            </a:pPr>
            <a:r>
              <a:rPr lang="sv-SE" sz="1200" dirty="0">
                <a:latin typeface="Tahoma" panose="020B0604030504040204" pitchFamily="34" charset="0"/>
                <a:ea typeface="Tahoma" panose="020B0604030504040204" pitchFamily="34" charset="0"/>
                <a:cs typeface="Tahoma" panose="020B0604030504040204" pitchFamily="34" charset="0"/>
              </a:rPr>
              <a:t>Syftet med detta dokument är att beskriva för räddningstjänst och bärgningstjänst-/vägassistanspersonal som är först på platsen vilka metoder de ska använda för att hantera SORENTO </a:t>
            </a:r>
            <a:r>
              <a:rPr lang="sv-SE" sz="1200" kern="100" dirty="0">
                <a:latin typeface="Tahoma" pitchFamily="34" charset="0"/>
                <a:ea typeface="Tahoma" pitchFamily="34" charset="0"/>
                <a:cs typeface="Tahoma" pitchFamily="34" charset="0"/>
              </a:rPr>
              <a:t>plug-in </a:t>
            </a:r>
            <a:r>
              <a:rPr lang="sv-SE" sz="1200" dirty="0">
                <a:latin typeface="Tahoma" panose="020B0604030504040204" pitchFamily="34" charset="0"/>
                <a:ea typeface="Tahoma" panose="020B0604030504040204" pitchFamily="34" charset="0"/>
                <a:cs typeface="Tahoma" panose="020B0604030504040204" pitchFamily="34" charset="0"/>
              </a:rPr>
              <a:t>hybrid i en nödsituation. Denna räddningsmanual ger en grundläggande översikt över de viktigaste fordonssystemen, samt innehåller instruktioner för att hantera de olika typer av nödsituationer som räddningspersonalen som kommer först till platsen kan mötas av. Räddningsarbetet för detta fordon beskriver hur dess högspänningssystem ska hanteras.</a:t>
            </a:r>
            <a:endParaRPr lang="ko-KR" altLang="ko-KR" sz="1200" dirty="0">
              <a:latin typeface="Tahoma" pitchFamily="34" charset="0"/>
              <a:ea typeface="Arial Unicode MS" pitchFamily="50" charset="-127"/>
              <a:cs typeface="Tahoma" pitchFamily="34" charset="0"/>
            </a:endParaRPr>
          </a:p>
        </p:txBody>
      </p:sp>
      <p:sp>
        <p:nvSpPr>
          <p:cNvPr id="25" name="TextBox 24"/>
          <p:cNvSpPr txBox="1"/>
          <p:nvPr/>
        </p:nvSpPr>
        <p:spPr>
          <a:xfrm>
            <a:off x="260648" y="2915816"/>
            <a:ext cx="6326907" cy="1439689"/>
          </a:xfrm>
          <a:prstGeom prst="rect">
            <a:avLst/>
          </a:prstGeom>
          <a:solidFill>
            <a:schemeClr val="bg1"/>
          </a:solidFill>
          <a:ln>
            <a:noFill/>
          </a:ln>
        </p:spPr>
        <p:txBody>
          <a:bodyPr wrap="square" rtlCol="0">
            <a:spAutoFit/>
          </a:bodyPr>
          <a:lstStyle/>
          <a:p>
            <a:pPr rtl="0">
              <a:lnSpc>
                <a:spcPct val="150000"/>
              </a:lnSpc>
            </a:pPr>
            <a:r>
              <a:rPr lang="sv-SE" sz="1200" dirty="0">
                <a:latin typeface="Tahoma" panose="020B0604030504040204" pitchFamily="34" charset="0"/>
                <a:ea typeface="Tahoma" panose="020B0604030504040204" pitchFamily="34" charset="0"/>
                <a:cs typeface="Tahoma" panose="020B0604030504040204" pitchFamily="34" charset="0"/>
              </a:rPr>
              <a:t>I denna räddningsmanual hittar du meddelanden, viktiga anmärkningar, varningar och </a:t>
            </a:r>
            <a:br>
              <a:rPr lang="sv-SE" sz="1200" dirty="0">
                <a:latin typeface="Tahoma" panose="020B0604030504040204" pitchFamily="34" charset="0"/>
                <a:ea typeface="Tahoma" panose="020B0604030504040204" pitchFamily="34" charset="0"/>
                <a:cs typeface="Tahoma" panose="020B0604030504040204" pitchFamily="34" charset="0"/>
              </a:rPr>
            </a:br>
            <a:r>
              <a:rPr lang="sv-SE" sz="1200" dirty="0">
                <a:latin typeface="Tahoma" panose="020B0604030504040204" pitchFamily="34" charset="0"/>
                <a:ea typeface="Tahoma" panose="020B0604030504040204" pitchFamily="34" charset="0"/>
                <a:cs typeface="Tahoma" panose="020B0604030504040204" pitchFamily="34" charset="0"/>
              </a:rPr>
              <a:t>faror som innehåller kritisk information och som hjälper dig att utföra ditt jobb säkert och </a:t>
            </a:r>
            <a:br>
              <a:rPr lang="sv-SE" sz="1200" dirty="0">
                <a:latin typeface="Tahoma" panose="020B0604030504040204" pitchFamily="34" charset="0"/>
                <a:ea typeface="Tahoma" panose="020B0604030504040204" pitchFamily="34" charset="0"/>
                <a:cs typeface="Tahoma" panose="020B0604030504040204" pitchFamily="34" charset="0"/>
              </a:rPr>
            </a:br>
            <a:r>
              <a:rPr lang="sv-SE" sz="1200" dirty="0">
                <a:latin typeface="Tahoma" panose="020B0604030504040204" pitchFamily="34" charset="0"/>
                <a:ea typeface="Tahoma" panose="020B0604030504040204" pitchFamily="34" charset="0"/>
                <a:cs typeface="Tahoma" panose="020B0604030504040204" pitchFamily="34" charset="0"/>
              </a:rPr>
              <a:t>effektivt. Nedan ges definitioner av dessa termer. När du ser något av följande signalord: </a:t>
            </a:r>
            <a:br>
              <a:rPr lang="sv-SE" sz="1200" dirty="0">
                <a:latin typeface="Tahoma" panose="020B0604030504040204" pitchFamily="34" charset="0"/>
                <a:ea typeface="Tahoma" panose="020B0604030504040204" pitchFamily="34" charset="0"/>
                <a:cs typeface="Tahoma" panose="020B0604030504040204" pitchFamily="34" charset="0"/>
              </a:rPr>
            </a:br>
            <a:r>
              <a:rPr lang="sv-SE" sz="1200" dirty="0">
                <a:latin typeface="Tahoma" panose="020B0604030504040204" pitchFamily="34" charset="0"/>
                <a:ea typeface="Tahoma" panose="020B0604030504040204" pitchFamily="34" charset="0"/>
                <a:cs typeface="Tahoma" panose="020B0604030504040204" pitchFamily="34" charset="0"/>
              </a:rPr>
              <a:t>Anmärkning, Försiktighet, Varning eller Fara, är det viktigt att du förstår innebörden </a:t>
            </a:r>
            <a:br>
              <a:rPr lang="sv-SE" sz="1200" dirty="0">
                <a:latin typeface="Tahoma" panose="020B0604030504040204" pitchFamily="34" charset="0"/>
                <a:ea typeface="Tahoma" panose="020B0604030504040204" pitchFamily="34" charset="0"/>
                <a:cs typeface="Tahoma" panose="020B0604030504040204" pitchFamily="34" charset="0"/>
              </a:rPr>
            </a:br>
            <a:r>
              <a:rPr lang="sv-SE" sz="1200" dirty="0">
                <a:latin typeface="Tahoma" panose="020B0604030504040204" pitchFamily="34" charset="0"/>
                <a:ea typeface="Tahoma" panose="020B0604030504040204" pitchFamily="34" charset="0"/>
                <a:cs typeface="Tahoma" panose="020B0604030504040204" pitchFamily="34" charset="0"/>
              </a:rPr>
              <a:t>av meddelandet innan du försöker utföra någon del av räddningsarbetet.</a:t>
            </a:r>
            <a:endParaRPr lang="ko-KR" altLang="ko-KR" sz="1200" kern="100" dirty="0">
              <a:latin typeface="Tahoma" pitchFamily="34" charset="0"/>
              <a:ea typeface="기아 Light" pitchFamily="50" charset="-127"/>
              <a:cs typeface="Tahoma" pitchFamily="34" charset="0"/>
            </a:endParaRPr>
          </a:p>
        </p:txBody>
      </p:sp>
      <p:sp>
        <p:nvSpPr>
          <p:cNvPr id="26" name="TextBox 25"/>
          <p:cNvSpPr txBox="1"/>
          <p:nvPr/>
        </p:nvSpPr>
        <p:spPr>
          <a:xfrm>
            <a:off x="260649" y="4922874"/>
            <a:ext cx="6192688" cy="461665"/>
          </a:xfrm>
          <a:prstGeom prst="rect">
            <a:avLst/>
          </a:prstGeom>
          <a:solidFill>
            <a:schemeClr val="bg1"/>
          </a:solidFill>
          <a:ln>
            <a:noFill/>
          </a:ln>
        </p:spPr>
        <p:txBody>
          <a:bodyPr wrap="square" rtlCol="0">
            <a:spAutoFit/>
          </a:bodyPr>
          <a:lstStyle/>
          <a:p>
            <a:pPr rtl="0"/>
            <a:r>
              <a:rPr lang="sv-SE" sz="1200" i="1" dirty="0">
                <a:latin typeface="Tahoma" panose="020B0604030504040204" pitchFamily="34" charset="0"/>
                <a:ea typeface="Tahoma" panose="020B0604030504040204" pitchFamily="34" charset="0"/>
                <a:cs typeface="Tahoma" panose="020B0604030504040204" pitchFamily="34" charset="0"/>
              </a:rPr>
              <a:t>Påminner dig om att vara särskilt försiktig i de områden där oförsiktighet kan resultera </a:t>
            </a:r>
            <a:br>
              <a:rPr lang="sv-SE" sz="1200" i="1" dirty="0">
                <a:latin typeface="Tahoma" panose="020B0604030504040204" pitchFamily="34" charset="0"/>
                <a:ea typeface="Tahoma" panose="020B0604030504040204" pitchFamily="34" charset="0"/>
                <a:cs typeface="Tahoma" panose="020B0604030504040204" pitchFamily="34" charset="0"/>
              </a:rPr>
            </a:br>
            <a:r>
              <a:rPr lang="sv-SE" sz="1200" i="1" dirty="0">
                <a:latin typeface="Tahoma" panose="020B0604030504040204" pitchFamily="34" charset="0"/>
                <a:ea typeface="Tahoma" panose="020B0604030504040204" pitchFamily="34" charset="0"/>
                <a:cs typeface="Tahoma" panose="020B0604030504040204" pitchFamily="34" charset="0"/>
              </a:rPr>
              <a:t>i en olycka med dödlig utgång eller allvarliga skador. </a:t>
            </a:r>
          </a:p>
        </p:txBody>
      </p:sp>
      <p:sp>
        <p:nvSpPr>
          <p:cNvPr id="27" name="TextBox 26"/>
          <p:cNvSpPr txBox="1"/>
          <p:nvPr/>
        </p:nvSpPr>
        <p:spPr>
          <a:xfrm>
            <a:off x="260648" y="5910535"/>
            <a:ext cx="6192689" cy="461665"/>
          </a:xfrm>
          <a:prstGeom prst="rect">
            <a:avLst/>
          </a:prstGeom>
          <a:solidFill>
            <a:schemeClr val="bg1"/>
          </a:solidFill>
          <a:ln>
            <a:noFill/>
          </a:ln>
        </p:spPr>
        <p:txBody>
          <a:bodyPr wrap="square" rtlCol="0">
            <a:spAutoFit/>
          </a:bodyPr>
          <a:lstStyle/>
          <a:p>
            <a:pPr rtl="0"/>
            <a:r>
              <a:rPr lang="sv-SE" sz="1200" i="1" dirty="0">
                <a:latin typeface="Tahoma" panose="020B0604030504040204" pitchFamily="34" charset="0"/>
                <a:ea typeface="Tahoma" panose="020B0604030504040204" pitchFamily="34" charset="0"/>
                <a:cs typeface="Tahoma" panose="020B0604030504040204" pitchFamily="34" charset="0"/>
              </a:rPr>
              <a:t>Påminner dig om att vara särskilt försiktig i de områden där oförsiktighet kan resultera </a:t>
            </a:r>
          </a:p>
          <a:p>
            <a:pPr rtl="0"/>
            <a:r>
              <a:rPr lang="sv-SE" sz="1200" i="1" dirty="0">
                <a:latin typeface="Tahoma" panose="020B0604030504040204" pitchFamily="34" charset="0"/>
                <a:ea typeface="Tahoma" panose="020B0604030504040204" pitchFamily="34" charset="0"/>
                <a:cs typeface="Tahoma" panose="020B0604030504040204" pitchFamily="34" charset="0"/>
              </a:rPr>
              <a:t>i en olycka med dödlig utgång eller allvarliga skador. </a:t>
            </a:r>
          </a:p>
        </p:txBody>
      </p:sp>
      <p:sp>
        <p:nvSpPr>
          <p:cNvPr id="28" name="TextBox 27"/>
          <p:cNvSpPr txBox="1"/>
          <p:nvPr/>
        </p:nvSpPr>
        <p:spPr>
          <a:xfrm>
            <a:off x="270445" y="6833060"/>
            <a:ext cx="6182891" cy="461665"/>
          </a:xfrm>
          <a:prstGeom prst="rect">
            <a:avLst/>
          </a:prstGeom>
          <a:solidFill>
            <a:schemeClr val="bg1"/>
          </a:solidFill>
          <a:ln>
            <a:noFill/>
          </a:ln>
        </p:spPr>
        <p:txBody>
          <a:bodyPr wrap="square" rtlCol="0">
            <a:spAutoFit/>
          </a:bodyPr>
          <a:lstStyle/>
          <a:p>
            <a:pPr rtl="0"/>
            <a:r>
              <a:rPr lang="sv-SE" sz="1200" i="1" dirty="0">
                <a:latin typeface="Tahoma" panose="020B0604030504040204" pitchFamily="34" charset="0"/>
                <a:ea typeface="Tahoma" panose="020B0604030504040204" pitchFamily="34" charset="0"/>
                <a:cs typeface="Tahoma" panose="020B0604030504040204" pitchFamily="34" charset="0"/>
              </a:rPr>
              <a:t>Påminner dig om att vara särskilt försiktig i de områden där oförsiktighet kan resultera </a:t>
            </a:r>
            <a:br>
              <a:rPr lang="sv-SE" sz="1200" i="1" dirty="0">
                <a:latin typeface="Tahoma" panose="020B0604030504040204" pitchFamily="34" charset="0"/>
                <a:ea typeface="Tahoma" panose="020B0604030504040204" pitchFamily="34" charset="0"/>
                <a:cs typeface="Tahoma" panose="020B0604030504040204" pitchFamily="34" charset="0"/>
              </a:rPr>
            </a:br>
            <a:r>
              <a:rPr lang="sv-SE" sz="1200" i="1" dirty="0">
                <a:latin typeface="Tahoma" panose="020B0604030504040204" pitchFamily="34" charset="0"/>
                <a:ea typeface="Tahoma" panose="020B0604030504040204" pitchFamily="34" charset="0"/>
                <a:cs typeface="Tahoma" panose="020B0604030504040204" pitchFamily="34" charset="0"/>
              </a:rPr>
              <a:t>i personskador. </a:t>
            </a:r>
          </a:p>
        </p:txBody>
      </p:sp>
      <p:sp>
        <p:nvSpPr>
          <p:cNvPr id="29" name="TextBox 28"/>
          <p:cNvSpPr txBox="1"/>
          <p:nvPr/>
        </p:nvSpPr>
        <p:spPr>
          <a:xfrm>
            <a:off x="260647" y="7782743"/>
            <a:ext cx="6192689" cy="276999"/>
          </a:xfrm>
          <a:prstGeom prst="rect">
            <a:avLst/>
          </a:prstGeom>
          <a:solidFill>
            <a:schemeClr val="bg1"/>
          </a:solidFill>
          <a:ln>
            <a:noFill/>
          </a:ln>
        </p:spPr>
        <p:txBody>
          <a:bodyPr wrap="square" rtlCol="0">
            <a:spAutoFit/>
          </a:bodyPr>
          <a:lstStyle/>
          <a:p>
            <a:pPr rtl="0"/>
            <a:r>
              <a:rPr lang="sv-SE" sz="1200" i="1">
                <a:latin typeface="Tahoma" panose="020B0604030504040204" pitchFamily="34" charset="0"/>
                <a:ea typeface="Tahoma" panose="020B0604030504040204" pitchFamily="34" charset="0"/>
                <a:cs typeface="Tahoma" panose="020B0604030504040204" pitchFamily="34" charset="0"/>
              </a:rPr>
              <a:t>Ger dig information som hindrar dig från att göra fel som kan skada fordonet.</a:t>
            </a:r>
          </a:p>
        </p:txBody>
      </p:sp>
    </p:spTree>
    <p:extLst>
      <p:ext uri="{BB962C8B-B14F-4D97-AF65-F5344CB8AC3E}">
        <p14:creationId xmlns:p14="http://schemas.microsoft.com/office/powerpoint/2010/main" val="3477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p:cNvPicPr>
            <a:picLocks noChangeAspect="1"/>
          </p:cNvPicPr>
          <p:nvPr/>
        </p:nvPicPr>
        <p:blipFill>
          <a:blip r:embed="rId2"/>
          <a:stretch>
            <a:fillRect/>
          </a:stretch>
        </p:blipFill>
        <p:spPr>
          <a:xfrm>
            <a:off x="382366" y="4415109"/>
            <a:ext cx="5939454" cy="3340944"/>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2</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dirty="0">
                <a:solidFill>
                  <a:prstClr val="white"/>
                </a:solidFill>
                <a:latin typeface="Tahoma" pitchFamily="34" charset="0"/>
                <a:ea typeface="Tahoma" pitchFamily="34" charset="0"/>
                <a:cs typeface="Tahoma" pitchFamily="34" charset="0"/>
              </a:rPr>
              <a:t> </a:t>
            </a:r>
            <a:r>
              <a:rPr lang="sv-SE" sz="1400" dirty="0">
                <a:solidFill>
                  <a:prstClr val="white"/>
                </a:solidFill>
                <a:latin typeface="Tahoma" pitchFamily="34" charset="0"/>
                <a:ea typeface="Tahoma" pitchFamily="34" charset="0"/>
                <a:cs typeface="Tahoma" pitchFamily="34" charset="0"/>
              </a:rPr>
              <a:t>Inledning</a:t>
            </a:r>
            <a:endParaRPr lang="ko-KR" altLang="en-US" dirty="0">
              <a:solidFill>
                <a:prstClr val="white"/>
              </a:solidFill>
              <a:latin typeface="Tahoma" pitchFamily="34" charset="0"/>
              <a:ea typeface="Arial Unicode MS" pitchFamily="50" charset="-127"/>
              <a:cs typeface="Tahoma" pitchFamily="34" charset="0"/>
            </a:endParaRPr>
          </a:p>
        </p:txBody>
      </p:sp>
      <p:graphicFrame>
        <p:nvGraphicFramePr>
          <p:cNvPr id="13" name="표 12"/>
          <p:cNvGraphicFramePr>
            <a:graphicFrameLocks noGrp="1"/>
          </p:cNvGraphicFramePr>
          <p:nvPr>
            <p:extLst>
              <p:ext uri="{D42A27DB-BD31-4B8C-83A1-F6EECF244321}">
                <p14:modId xmlns:p14="http://schemas.microsoft.com/office/powerpoint/2010/main" val="1079550323"/>
              </p:ext>
            </p:extLst>
          </p:nvPr>
        </p:nvGraphicFramePr>
        <p:xfrm>
          <a:off x="332656" y="827584"/>
          <a:ext cx="2448272" cy="288032"/>
        </p:xfrm>
        <a:graphic>
          <a:graphicData uri="http://schemas.openxmlformats.org/drawingml/2006/table">
            <a:tbl>
              <a:tblPr/>
              <a:tblGrid>
                <a:gridCol w="244827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Fordonsbeskrivning</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9" name="TextBox 8"/>
          <p:cNvSpPr txBox="1"/>
          <p:nvPr/>
        </p:nvSpPr>
        <p:spPr>
          <a:xfrm>
            <a:off x="270445" y="1187624"/>
            <a:ext cx="6587555" cy="2585323"/>
          </a:xfrm>
          <a:prstGeom prst="rect">
            <a:avLst/>
          </a:prstGeom>
          <a:solidFill>
            <a:schemeClr val="bg1"/>
          </a:solidFill>
          <a:ln>
            <a:noFill/>
          </a:ln>
        </p:spPr>
        <p:txBody>
          <a:bodyPr wrap="square" rtlCol="0">
            <a:spAutoFit/>
          </a:bodyPr>
          <a:lstStyle/>
          <a:p>
            <a:pPr rtl="0" latinLnBrk="0">
              <a:lnSpc>
                <a:spcPct val="150000"/>
              </a:lnSpc>
              <a:defRPr/>
            </a:pPr>
            <a:r>
              <a:rPr lang="sv-SE" sz="1200" dirty="0">
                <a:latin typeface="Tahoma" pitchFamily="34" charset="0"/>
                <a:ea typeface="Tahoma" pitchFamily="34" charset="0"/>
                <a:cs typeface="Tahoma" pitchFamily="34" charset="0"/>
              </a:rPr>
              <a:t>Liksom på andra HEV-fordon använder sig Kia SORENTO </a:t>
            </a:r>
            <a:r>
              <a:rPr lang="sv-SE" sz="1200" kern="100" dirty="0">
                <a:latin typeface="Tahoma" pitchFamily="34" charset="0"/>
                <a:ea typeface="Tahoma" pitchFamily="34" charset="0"/>
                <a:cs typeface="Tahoma" pitchFamily="34" charset="0"/>
              </a:rPr>
              <a:t>plug-in </a:t>
            </a:r>
            <a:r>
              <a:rPr lang="sv-SE" sz="1200" dirty="0">
                <a:latin typeface="Tahoma" pitchFamily="34" charset="0"/>
                <a:ea typeface="Tahoma" pitchFamily="34" charset="0"/>
                <a:cs typeface="Tahoma" pitchFamily="34" charset="0"/>
              </a:rPr>
              <a:t>hybrid av en kombination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av en traditionell bensinmotor och en högspänd elmotor för att driva fordonet.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Denna kombination gör att drivmedlet räcker längre än med motsvarande en konventionell Kia, men även högre effekt jämfört med en fyrcylindrig standardmotor. </a:t>
            </a:r>
            <a:endParaRPr lang="en-US" altLang="ko-KR" sz="1200" dirty="0">
              <a:latin typeface="Tahoma" pitchFamily="34" charset="0"/>
              <a:ea typeface="Tahoma" pitchFamily="34" charset="0"/>
              <a:cs typeface="Tahoma" pitchFamily="34" charset="0"/>
            </a:endParaRPr>
          </a:p>
          <a:p>
            <a:pPr rtl="0" latinLnBrk="0">
              <a:lnSpc>
                <a:spcPct val="150000"/>
              </a:lnSpc>
              <a:defRPr/>
            </a:pPr>
            <a:r>
              <a:rPr lang="sv-SE" sz="1200" dirty="0">
                <a:latin typeface="Tahoma" pitchFamily="34" charset="0"/>
                <a:ea typeface="Tahoma" pitchFamily="34" charset="0"/>
                <a:cs typeface="Tahoma" pitchFamily="34" charset="0"/>
              </a:rPr>
              <a:t>Till skillnad från HEV kan SORENTO PHEV:s högspänningsbatteri laddas via laddningsporten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på vänster framskärm. Det ökar räckvidden för körning i EV-läge och bränsleeffektiviteten. Högspänningsbatteriet laddas dessutom automatiskt under körning. Detta sker genom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motorn och det regenerativa bromssystemet som genererar ström vid körning och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i samband med inbromsningar.</a:t>
            </a:r>
            <a:endParaRPr lang="ko-KR" altLang="ko-KR" sz="1200" dirty="0">
              <a:latin typeface="Tahoma" pitchFamily="34" charset="0"/>
              <a:cs typeface="Tahoma" pitchFamily="34" charset="0"/>
            </a:endParaRPr>
          </a:p>
        </p:txBody>
      </p:sp>
    </p:spTree>
    <p:extLst>
      <p:ext uri="{BB962C8B-B14F-4D97-AF65-F5344CB8AC3E}">
        <p14:creationId xmlns:p14="http://schemas.microsoft.com/office/powerpoint/2010/main" val="13874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3277" y="6777409"/>
            <a:ext cx="3416755" cy="2069902"/>
          </a:xfrm>
          <a:prstGeom prst="rect">
            <a:avLst/>
          </a:prstGeom>
        </p:spPr>
      </p:pic>
      <p:pic>
        <p:nvPicPr>
          <p:cNvPr id="3" name="그림 2"/>
          <p:cNvPicPr>
            <a:picLocks noChangeAspect="1"/>
          </p:cNvPicPr>
          <p:nvPr/>
        </p:nvPicPr>
        <p:blipFill>
          <a:blip r:embed="rId3"/>
          <a:stretch>
            <a:fillRect/>
          </a:stretch>
        </p:blipFill>
        <p:spPr>
          <a:xfrm>
            <a:off x="880248" y="2791494"/>
            <a:ext cx="3888786" cy="2187442"/>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3</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Identifiering av SORENTO PHEV</a:t>
            </a:r>
          </a:p>
        </p:txBody>
      </p:sp>
      <p:graphicFrame>
        <p:nvGraphicFramePr>
          <p:cNvPr id="14" name="표 13"/>
          <p:cNvGraphicFramePr>
            <a:graphicFrameLocks noGrp="1"/>
          </p:cNvGraphicFramePr>
          <p:nvPr/>
        </p:nvGraphicFramePr>
        <p:xfrm>
          <a:off x="332656" y="4945752"/>
          <a:ext cx="2592288" cy="288032"/>
        </p:xfrm>
        <a:graphic>
          <a:graphicData uri="http://schemas.openxmlformats.org/drawingml/2006/table">
            <a:tbl>
              <a:tblPr/>
              <a:tblGrid>
                <a:gridCol w="259228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Motorrum</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6" name="Line 32"/>
          <p:cNvSpPr>
            <a:spLocks noChangeShapeType="1"/>
          </p:cNvSpPr>
          <p:nvPr/>
        </p:nvSpPr>
        <p:spPr bwMode="auto">
          <a:xfrm flipV="1">
            <a:off x="3296979" y="7668344"/>
            <a:ext cx="2364270" cy="20135"/>
          </a:xfrm>
          <a:prstGeom prst="line">
            <a:avLst/>
          </a:prstGeom>
          <a:noFill/>
          <a:ln w="190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dirty="0">
              <a:solidFill>
                <a:srgbClr val="000000"/>
              </a:solidFill>
              <a:latin typeface="HY헤드라인M" pitchFamily="18" charset="-127"/>
              <a:ea typeface="HY헤드라인M" pitchFamily="18" charset="-127"/>
            </a:endParaRPr>
          </a:p>
        </p:txBody>
      </p:sp>
      <p:sp>
        <p:nvSpPr>
          <p:cNvPr id="15" name="모서리가 둥근 직사각형 15"/>
          <p:cNvSpPr/>
          <p:nvPr/>
        </p:nvSpPr>
        <p:spPr bwMode="auto">
          <a:xfrm>
            <a:off x="2702261" y="7574872"/>
            <a:ext cx="582724" cy="203200"/>
          </a:xfrm>
          <a:prstGeom prst="roundRect">
            <a:avLst>
              <a:gd name="adj" fmla="val 50000"/>
            </a:avLst>
          </a:prstGeom>
          <a:noFill/>
          <a:ln w="19050" cap="flat" cmpd="sng" algn="ctr">
            <a:solidFill>
              <a:srgbClr val="C00000"/>
            </a:solidFill>
            <a:prstDash val="solid"/>
            <a:round/>
            <a:headEnd type="none" w="med" len="med"/>
            <a:tailEnd type="none" w="med" len="med"/>
          </a:ln>
          <a:effectLst/>
        </p:spPr>
        <p:txBody>
          <a:bodyPr wrap="square" lIns="0" tIns="0" rIns="0" bIns="0" rtlCol="0" anchor="ctr">
            <a:spAutoFit/>
          </a:bodyPr>
          <a:lstStyle/>
          <a:p>
            <a:pPr rtl="0" fontAlgn="base">
              <a:spcBef>
                <a:spcPct val="50000"/>
              </a:spcBef>
              <a:spcAft>
                <a:spcPct val="0"/>
              </a:spcAft>
              <a:buFont typeface="Wingdings" pitchFamily="2" charset="2"/>
              <a:buChar char="q"/>
              <a:defRPr/>
            </a:pPr>
            <a:endParaRPr kumimoji="1" lang="ko-KR" altLang="en-US" sz="1200" dirty="0">
              <a:solidFill>
                <a:srgbClr val="000000"/>
              </a:solidFill>
              <a:latin typeface="HY헤드라인M" pitchFamily="18" charset="-127"/>
              <a:ea typeface="HY헤드라인M" pitchFamily="18" charset="-127"/>
            </a:endParaRPr>
          </a:p>
        </p:txBody>
      </p:sp>
      <p:graphicFrame>
        <p:nvGraphicFramePr>
          <p:cNvPr id="13" name="표 12"/>
          <p:cNvGraphicFramePr>
            <a:graphicFrameLocks noGrp="1"/>
          </p:cNvGraphicFramePr>
          <p:nvPr>
            <p:extLst>
              <p:ext uri="{D42A27DB-BD31-4B8C-83A1-F6EECF244321}">
                <p14:modId xmlns:p14="http://schemas.microsoft.com/office/powerpoint/2010/main" val="1448475814"/>
              </p:ext>
            </p:extLst>
          </p:nvPr>
        </p:nvGraphicFramePr>
        <p:xfrm>
          <a:off x="5661248" y="7524328"/>
          <a:ext cx="991257" cy="288032"/>
        </p:xfrm>
        <a:graphic>
          <a:graphicData uri="http://schemas.openxmlformats.org/drawingml/2006/table">
            <a:tbl>
              <a:tblPr/>
              <a:tblGrid>
                <a:gridCol w="991257">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800" b="1" kern="1200">
                          <a:solidFill>
                            <a:schemeClr val="tx1"/>
                          </a:solidFill>
                          <a:latin typeface="+mn-lt"/>
                          <a:ea typeface="+mn-ea"/>
                          <a:cs typeface="+mn-cs"/>
                        </a:rPr>
                        <a:t>HYBRID</a:t>
                      </a:r>
                      <a:endParaRPr lang="ko-KR" sz="1600" b="1" kern="100" dirty="0">
                        <a:solidFill>
                          <a:schemeClr val="tx1"/>
                        </a:solidFill>
                        <a:effectLst/>
                        <a:latin typeface="Tahoma" pitchFamily="34" charset="0"/>
                        <a:ea typeface="기아 Light"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1620364908"/>
              </p:ext>
            </p:extLst>
          </p:nvPr>
        </p:nvGraphicFramePr>
        <p:xfrm>
          <a:off x="332656" y="683568"/>
          <a:ext cx="5184576" cy="288032"/>
        </p:xfrm>
        <a:graphic>
          <a:graphicData uri="http://schemas.openxmlformats.org/drawingml/2006/table">
            <a:tbl>
              <a:tblPr/>
              <a:tblGrid>
                <a:gridCol w="518457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Identifiera en Kia SORENTO plug-in hybrid </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7" name="표 16"/>
          <p:cNvGraphicFramePr>
            <a:graphicFrameLocks noGrp="1"/>
          </p:cNvGraphicFramePr>
          <p:nvPr>
            <p:extLst>
              <p:ext uri="{D42A27DB-BD31-4B8C-83A1-F6EECF244321}">
                <p14:modId xmlns:p14="http://schemas.microsoft.com/office/powerpoint/2010/main" val="2064303658"/>
              </p:ext>
            </p:extLst>
          </p:nvPr>
        </p:nvGraphicFramePr>
        <p:xfrm>
          <a:off x="281136" y="1364866"/>
          <a:ext cx="6172200" cy="36576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250676">
                <a:tc>
                  <a:txBody>
                    <a:bodyPr/>
                    <a:lstStyle/>
                    <a:p>
                      <a:pPr algn="l" rtl="0" latinLnBrk="0">
                        <a:lnSpc>
                          <a:spcPct val="100000"/>
                        </a:lnSpc>
                        <a:spcAft>
                          <a:spcPts val="0"/>
                        </a:spcAft>
                      </a:pPr>
                      <a:r>
                        <a:rPr lang="sv-SE" sz="1200" kern="100" dirty="0">
                          <a:solidFill>
                            <a:schemeClr val="tx1"/>
                          </a:solidFill>
                          <a:effectLst/>
                          <a:latin typeface="Tahoma" pitchFamily="34" charset="0"/>
                          <a:ea typeface="Tahoma" pitchFamily="34" charset="0"/>
                          <a:cs typeface="Tahoma" pitchFamily="34" charset="0"/>
                        </a:rPr>
                        <a:t>Kia SORENTO </a:t>
                      </a:r>
                      <a:r>
                        <a:rPr lang="sv-SE" sz="1200" kern="100" dirty="0">
                          <a:latin typeface="Tahoma" pitchFamily="34" charset="0"/>
                          <a:ea typeface="Tahoma" pitchFamily="34" charset="0"/>
                          <a:cs typeface="Tahoma" pitchFamily="34" charset="0"/>
                        </a:rPr>
                        <a:t>plug-in </a:t>
                      </a:r>
                      <a:r>
                        <a:rPr lang="sv-SE" sz="1200" dirty="0">
                          <a:latin typeface="Tahoma" pitchFamily="34" charset="0"/>
                          <a:ea typeface="Tahoma" pitchFamily="34" charset="0"/>
                          <a:cs typeface="Tahoma" pitchFamily="34" charset="0"/>
                        </a:rPr>
                        <a:t>hybrid</a:t>
                      </a:r>
                      <a:r>
                        <a:rPr lang="sv-SE" sz="1200" kern="100" dirty="0">
                          <a:solidFill>
                            <a:schemeClr val="tx1"/>
                          </a:solidFill>
                          <a:effectLst/>
                          <a:latin typeface="Tahoma" pitchFamily="34" charset="0"/>
                          <a:ea typeface="Tahoma" pitchFamily="34" charset="0"/>
                          <a:cs typeface="Tahoma" pitchFamily="34" charset="0"/>
                        </a:rPr>
                        <a:t> kan enkelt identifieras eftersom den har logotypen </a:t>
                      </a:r>
                      <a:br>
                        <a:rPr lang="sv-SE" sz="1200" kern="100" dirty="0">
                          <a:solidFill>
                            <a:schemeClr val="tx1"/>
                          </a:solidFill>
                          <a:effectLst/>
                          <a:latin typeface="Tahoma" pitchFamily="34" charset="0"/>
                          <a:ea typeface="Tahoma" pitchFamily="34" charset="0"/>
                          <a:cs typeface="Tahoma" pitchFamily="34" charset="0"/>
                        </a:rPr>
                      </a:br>
                      <a:r>
                        <a:rPr lang="sv-SE" sz="1200" kern="100" dirty="0">
                          <a:solidFill>
                            <a:schemeClr val="tx1"/>
                          </a:solidFill>
                          <a:effectLst/>
                          <a:latin typeface="Tahoma" pitchFamily="34" charset="0"/>
                          <a:ea typeface="Tahoma" pitchFamily="34" charset="0"/>
                          <a:cs typeface="Tahoma" pitchFamily="34" charset="0"/>
                        </a:rPr>
                        <a:t>”Eco Hybrid” på bakluckan.</a:t>
                      </a:r>
                      <a:endParaRPr lang="ko-KR" sz="1200" kern="100" dirty="0">
                        <a:solidFill>
                          <a:schemeClr val="tx1"/>
                        </a:solidFill>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8" name="표 17"/>
          <p:cNvGraphicFramePr>
            <a:graphicFrameLocks noGrp="1"/>
          </p:cNvGraphicFramePr>
          <p:nvPr>
            <p:extLst>
              <p:ext uri="{D42A27DB-BD31-4B8C-83A1-F6EECF244321}">
                <p14:modId xmlns:p14="http://schemas.microsoft.com/office/powerpoint/2010/main" val="1586999268"/>
              </p:ext>
            </p:extLst>
          </p:nvPr>
        </p:nvGraphicFramePr>
        <p:xfrm>
          <a:off x="260648" y="1021986"/>
          <a:ext cx="5256584" cy="288032"/>
        </p:xfrm>
        <a:graphic>
          <a:graphicData uri="http://schemas.openxmlformats.org/drawingml/2006/table">
            <a:tbl>
              <a:tblPr/>
              <a:tblGrid>
                <a:gridCol w="525658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”Eco plug-in”-emblemet på bakluckan</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2428521450"/>
              </p:ext>
            </p:extLst>
          </p:nvPr>
        </p:nvGraphicFramePr>
        <p:xfrm>
          <a:off x="1772816" y="1831566"/>
          <a:ext cx="5256584" cy="288032"/>
        </p:xfrm>
        <a:graphic>
          <a:graphicData uri="http://schemas.openxmlformats.org/drawingml/2006/table">
            <a:tbl>
              <a:tblPr/>
              <a:tblGrid>
                <a:gridCol w="525658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Risk för dödlig elstöt</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95" t="21070" r="90717" b="76671"/>
          <a:stretch/>
        </p:blipFill>
        <p:spPr bwMode="auto">
          <a:xfrm>
            <a:off x="332656" y="1772854"/>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직사각형 22"/>
          <p:cNvSpPr/>
          <p:nvPr/>
        </p:nvSpPr>
        <p:spPr>
          <a:xfrm>
            <a:off x="275337" y="1788751"/>
            <a:ext cx="6239763" cy="98684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sp>
        <p:nvSpPr>
          <p:cNvPr id="25" name="모서리가 둥근 직사각형 16"/>
          <p:cNvSpPr/>
          <p:nvPr/>
        </p:nvSpPr>
        <p:spPr bwMode="auto">
          <a:xfrm>
            <a:off x="4077072" y="3779912"/>
            <a:ext cx="144017" cy="122676"/>
          </a:xfrm>
          <a:prstGeom prst="roundRect">
            <a:avLst/>
          </a:prstGeom>
          <a:noFill/>
          <a:ln w="19050" cap="flat" cmpd="sng" algn="ctr">
            <a:solidFill>
              <a:srgbClr val="C00000"/>
            </a:solidFill>
            <a:prstDash val="solid"/>
            <a:round/>
            <a:headEnd type="none" w="med" len="med"/>
            <a:tailEnd type="none" w="med" len="med"/>
          </a:ln>
          <a:effectLst/>
        </p:spPr>
        <p:txBody>
          <a:bodyPr wrap="square" lIns="0" tIns="0" rIns="0" bIns="0" rtlCol="0" anchor="ctr">
            <a:spAutoFit/>
          </a:bodyPr>
          <a:lstStyle/>
          <a:p>
            <a:pPr rtl="0" fontAlgn="base">
              <a:spcBef>
                <a:spcPct val="50000"/>
              </a:spcBef>
              <a:spcAft>
                <a:spcPct val="0"/>
              </a:spcAft>
              <a:buFont typeface="Wingdings" pitchFamily="2" charset="2"/>
              <a:buChar char="q"/>
              <a:defRPr/>
            </a:pPr>
            <a:endParaRPr kumimoji="1" lang="ko-KR" altLang="en-US" sz="1200" dirty="0">
              <a:solidFill>
                <a:srgbClr val="000000"/>
              </a:solidFill>
              <a:latin typeface="HY헤드라인M" pitchFamily="18" charset="-127"/>
              <a:ea typeface="HY헤드라인M" pitchFamily="18" charset="-127"/>
            </a:endParaRPr>
          </a:p>
        </p:txBody>
      </p:sp>
      <p:sp>
        <p:nvSpPr>
          <p:cNvPr id="26" name="Line 32"/>
          <p:cNvSpPr>
            <a:spLocks noChangeShapeType="1"/>
          </p:cNvSpPr>
          <p:nvPr/>
        </p:nvSpPr>
        <p:spPr bwMode="auto">
          <a:xfrm flipV="1">
            <a:off x="4221088" y="3646692"/>
            <a:ext cx="607963" cy="204872"/>
          </a:xfrm>
          <a:prstGeom prst="line">
            <a:avLst/>
          </a:prstGeom>
          <a:noFill/>
          <a:ln w="190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dirty="0">
              <a:solidFill>
                <a:srgbClr val="000000"/>
              </a:solidFill>
              <a:latin typeface="HY헤드라인M" pitchFamily="18" charset="-127"/>
              <a:ea typeface="HY헤드라인M" pitchFamily="18" charset="-127"/>
            </a:endParaRPr>
          </a:p>
        </p:txBody>
      </p:sp>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94" y="3467814"/>
            <a:ext cx="1604142" cy="35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그림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28" name="TextBox 27"/>
          <p:cNvSpPr txBox="1"/>
          <p:nvPr/>
        </p:nvSpPr>
        <p:spPr>
          <a:xfrm>
            <a:off x="332656" y="2125469"/>
            <a:ext cx="6177999" cy="646331"/>
          </a:xfrm>
          <a:prstGeom prst="rect">
            <a:avLst/>
          </a:prstGeom>
          <a:solidFill>
            <a:schemeClr val="bg1"/>
          </a:solidFill>
          <a:ln>
            <a:noFill/>
          </a:ln>
        </p:spPr>
        <p:txBody>
          <a:bodyPr wrap="square" rtlCol="0">
            <a:spAutoFit/>
          </a:bodyPr>
          <a:lstStyle/>
          <a:p>
            <a:pPr rtl="0" latinLnBrk="0">
              <a:defRPr/>
            </a:pPr>
            <a:r>
              <a:rPr lang="sv-SE" sz="1200" i="1" dirty="0">
                <a:latin typeface="Tahoma" pitchFamily="34" charset="0"/>
                <a:ea typeface="Tahoma" pitchFamily="34" charset="0"/>
                <a:cs typeface="Tahoma" pitchFamily="34" charset="0"/>
              </a:rPr>
              <a:t>Plug-in hybrid-logotypen är eventuellt inte synlig efter en kollision på grund av skador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på fordonet. Always Tänk på att alltid använda ytterligare kännetecken innan du drar slutsatsen att det inte en plug-in-hybrid.  </a:t>
            </a:r>
            <a:endParaRPr lang="ko-KR" altLang="ko-KR" sz="1200" dirty="0">
              <a:latin typeface="Tahoma" pitchFamily="34" charset="0"/>
              <a:cs typeface="Tahoma" pitchFamily="34" charset="0"/>
            </a:endParaRPr>
          </a:p>
        </p:txBody>
      </p:sp>
      <p:sp>
        <p:nvSpPr>
          <p:cNvPr id="29" name="TextBox 28"/>
          <p:cNvSpPr txBox="1"/>
          <p:nvPr/>
        </p:nvSpPr>
        <p:spPr>
          <a:xfrm>
            <a:off x="275337" y="5220543"/>
            <a:ext cx="6177999" cy="1439689"/>
          </a:xfrm>
          <a:prstGeom prst="rect">
            <a:avLst/>
          </a:prstGeom>
          <a:solidFill>
            <a:schemeClr val="bg1"/>
          </a:solidFill>
          <a:ln>
            <a:noFill/>
          </a:ln>
        </p:spPr>
        <p:txBody>
          <a:bodyPr wrap="square" rtlCol="0">
            <a:spAutoFit/>
          </a:bodyPr>
          <a:lstStyle/>
          <a:p>
            <a:pPr algn="just" rtl="0" latinLnBrk="0">
              <a:lnSpc>
                <a:spcPct val="150000"/>
              </a:lnSpc>
              <a:spcAft>
                <a:spcPts val="0"/>
              </a:spcAft>
            </a:pPr>
            <a:r>
              <a:rPr lang="sv-SE" sz="1200" kern="100" dirty="0">
                <a:solidFill>
                  <a:srgbClr val="000000"/>
                </a:solidFill>
                <a:latin typeface="Tahoma" pitchFamily="34" charset="0"/>
                <a:ea typeface="Tahoma" pitchFamily="34" charset="0"/>
                <a:cs typeface="Tahoma" pitchFamily="34" charset="0"/>
              </a:rPr>
              <a:t>Det finns även ett ”Plug-in Hybrid”-emblem på motorkåpan under motorhuven. Högspänningskablarna är dessutom orangefärgade i enlighet med SAE-standarden. Kablarna är dragna från bilens undersida och kopplar ihop högspänningsbatteriet med HPCU-enheten, motorn, LDC:n, omformaren och andra högspänningskomponenter </a:t>
            </a:r>
            <a:br>
              <a:rPr lang="sv-SE" sz="1200" kern="100" dirty="0">
                <a:solidFill>
                  <a:srgbClr val="000000"/>
                </a:solidFill>
                <a:latin typeface="Tahoma" pitchFamily="34" charset="0"/>
                <a:ea typeface="Tahoma" pitchFamily="34" charset="0"/>
                <a:cs typeface="Tahoma" pitchFamily="34" charset="0"/>
              </a:rPr>
            </a:br>
            <a:r>
              <a:rPr lang="sv-SE" sz="1200" kern="100" dirty="0">
                <a:solidFill>
                  <a:srgbClr val="000000"/>
                </a:solidFill>
                <a:latin typeface="Tahoma" pitchFamily="34" charset="0"/>
                <a:ea typeface="Tahoma" pitchFamily="34" charset="0"/>
                <a:cs typeface="Tahoma" pitchFamily="34" charset="0"/>
              </a:rPr>
              <a:t>i bilens framparti. De orange kablarna under huven visar att fordonet är av typen PHEV.</a:t>
            </a:r>
            <a:endParaRPr lang="en-US" altLang="ko-KR" sz="1200" kern="100" dirty="0">
              <a:solidFill>
                <a:srgbClr val="0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1835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4</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Identifiering av SORENTO PHEV</a:t>
            </a:r>
          </a:p>
        </p:txBody>
      </p:sp>
      <p:graphicFrame>
        <p:nvGraphicFramePr>
          <p:cNvPr id="14" name="표 13"/>
          <p:cNvGraphicFramePr>
            <a:graphicFrameLocks noGrp="1"/>
          </p:cNvGraphicFramePr>
          <p:nvPr>
            <p:extLst>
              <p:ext uri="{D42A27DB-BD31-4B8C-83A1-F6EECF244321}">
                <p14:modId xmlns:p14="http://schemas.microsoft.com/office/powerpoint/2010/main" val="1586301479"/>
              </p:ext>
            </p:extLst>
          </p:nvPr>
        </p:nvGraphicFramePr>
        <p:xfrm>
          <a:off x="332656" y="628720"/>
          <a:ext cx="3096344" cy="288032"/>
        </p:xfrm>
        <a:graphic>
          <a:graphicData uri="http://schemas.openxmlformats.org/drawingml/2006/table">
            <a:tbl>
              <a:tblPr/>
              <a:tblGrid>
                <a:gridCol w="309634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anose="020B0604030504040204" pitchFamily="34" charset="0"/>
                          <a:ea typeface="기아 Medium" pitchFamily="50" charset="-127"/>
                          <a:cs typeface="Tahoma" panose="020B0604030504040204" pitchFamily="34" charset="0"/>
                        </a:rPr>
                        <a:t>Chassinummeretikett</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1" name="직사각형 20"/>
          <p:cNvSpPr/>
          <p:nvPr/>
        </p:nvSpPr>
        <p:spPr>
          <a:xfrm>
            <a:off x="476722" y="2771800"/>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u="sng">
                <a:solidFill>
                  <a:prstClr val="white"/>
                </a:solidFill>
                <a:latin typeface="Tahoma" panose="020B0604030504040204" pitchFamily="34" charset="0"/>
                <a:ea typeface="기아 Medium" pitchFamily="50" charset="-127"/>
                <a:cs typeface="Tahoma" panose="020B0604030504040204" pitchFamily="34" charset="0"/>
              </a:rPr>
              <a:t>XXXXXXX</a:t>
            </a:r>
            <a:r>
              <a:rPr lang="sv-SE" u="sng">
                <a:solidFill>
                  <a:srgbClr val="FF0000"/>
                </a:solidFill>
                <a:latin typeface="Tahoma" panose="020B0604030504040204" pitchFamily="34" charset="0"/>
                <a:ea typeface="기아 Medium" pitchFamily="50" charset="-127"/>
                <a:cs typeface="Tahoma" panose="020B0604030504040204" pitchFamily="34" charset="0"/>
              </a:rPr>
              <a:t>H</a:t>
            </a:r>
            <a:r>
              <a:rPr lang="sv-SE">
                <a:solidFill>
                  <a:prstClr val="white"/>
                </a:solidFill>
                <a:latin typeface="Tahoma" panose="020B0604030504040204" pitchFamily="34" charset="0"/>
                <a:ea typeface="기아 Medium" pitchFamily="50" charset="-127"/>
                <a:cs typeface="Tahoma" panose="020B0604030504040204" pitchFamily="34" charset="0"/>
              </a:rPr>
              <a:t>XXXXXXXXX</a:t>
            </a:r>
            <a:endParaRPr lang="ko-KR" altLang="en-US" dirty="0">
              <a:solidFill>
                <a:prstClr val="white"/>
              </a:solidFill>
              <a:latin typeface="Tahoma" panose="020B0604030504040204" pitchFamily="34" charset="0"/>
              <a:ea typeface="기아 Medium" pitchFamily="50" charset="-127"/>
              <a:cs typeface="Tahoma" panose="020B0604030504040204" pitchFamily="34" charset="0"/>
            </a:endParaRPr>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11" y="6162598"/>
            <a:ext cx="3485678" cy="2819093"/>
          </a:xfrm>
          <a:prstGeom prst="rect">
            <a:avLst/>
          </a:prstGeom>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11" y="3199674"/>
            <a:ext cx="3485678" cy="2819093"/>
          </a:xfrm>
          <a:prstGeom prst="rect">
            <a:avLst/>
          </a:prstGeom>
        </p:spPr>
      </p:pic>
      <p:graphicFrame>
        <p:nvGraphicFramePr>
          <p:cNvPr id="29" name="표 28"/>
          <p:cNvGraphicFramePr>
            <a:graphicFrameLocks noGrp="1"/>
          </p:cNvGraphicFramePr>
          <p:nvPr>
            <p:extLst>
              <p:ext uri="{D42A27DB-BD31-4B8C-83A1-F6EECF244321}">
                <p14:modId xmlns:p14="http://schemas.microsoft.com/office/powerpoint/2010/main" val="4077911544"/>
              </p:ext>
            </p:extLst>
          </p:nvPr>
        </p:nvGraphicFramePr>
        <p:xfrm>
          <a:off x="2780928" y="3203848"/>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8:e tecken</a:t>
                      </a:r>
                      <a:endParaRPr lang="ko-KR" sz="1200" b="1" kern="100" dirty="0">
                        <a:solidFill>
                          <a:srgbClr val="FF0000"/>
                        </a:solidFill>
                        <a:effectLst/>
                        <a:latin typeface="Tahoma" pitchFamily="34" charset="0"/>
                        <a:ea typeface="기아 Light"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cxnSp>
        <p:nvCxnSpPr>
          <p:cNvPr id="8" name="직선 화살표 연결선 7"/>
          <p:cNvCxnSpPr/>
          <p:nvPr/>
        </p:nvCxnSpPr>
        <p:spPr>
          <a:xfrm>
            <a:off x="2383478" y="3189177"/>
            <a:ext cx="362902" cy="144016"/>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 name="그림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sp>
        <p:nvSpPr>
          <p:cNvPr id="13" name="TextBox 12"/>
          <p:cNvSpPr txBox="1"/>
          <p:nvPr/>
        </p:nvSpPr>
        <p:spPr>
          <a:xfrm>
            <a:off x="275337" y="899592"/>
            <a:ext cx="6466031" cy="1754326"/>
          </a:xfrm>
          <a:prstGeom prst="rect">
            <a:avLst/>
          </a:prstGeom>
          <a:solidFill>
            <a:schemeClr val="bg1"/>
          </a:solidFill>
          <a:ln>
            <a:noFill/>
          </a:ln>
        </p:spPr>
        <p:txBody>
          <a:bodyPr wrap="square" rtlCol="0">
            <a:spAutoFit/>
          </a:bodyPr>
          <a:lstStyle/>
          <a:p>
            <a:pPr algn="just" rtl="0" latinLnBrk="0">
              <a:lnSpc>
                <a:spcPct val="150000"/>
              </a:lnSpc>
              <a:spcAft>
                <a:spcPts val="0"/>
              </a:spcAft>
            </a:pPr>
            <a:r>
              <a:rPr lang="sv-SE" sz="1200" kern="100">
                <a:solidFill>
                  <a:srgbClr val="000000"/>
                </a:solidFill>
                <a:latin typeface="Tahoma" pitchFamily="34" charset="0"/>
                <a:ea typeface="Tahoma" pitchFamily="34" charset="0"/>
                <a:cs typeface="Tahoma" pitchFamily="34" charset="0"/>
              </a:rPr>
              <a:t>Chassinumret/VIN (Vehicle Identification Number) visar att det är ett Plug-in hybridfordon genom ett ”H” på den 8:e positionen, som visat på teckningen nedan.  </a:t>
            </a:r>
          </a:p>
          <a:p>
            <a:pPr algn="just" rtl="0" latinLnBrk="0">
              <a:lnSpc>
                <a:spcPct val="150000"/>
              </a:lnSpc>
              <a:spcAft>
                <a:spcPts val="0"/>
              </a:spcAft>
            </a:pPr>
            <a:endParaRPr lang="en-US" altLang="ko-KR" sz="1200" kern="100" dirty="0">
              <a:solidFill>
                <a:srgbClr val="000000"/>
              </a:solidFill>
              <a:latin typeface="Tahoma" pitchFamily="34" charset="0"/>
              <a:ea typeface="Tahoma" pitchFamily="34" charset="0"/>
              <a:cs typeface="Tahoma" pitchFamily="34" charset="0"/>
            </a:endParaRPr>
          </a:p>
          <a:p>
            <a:pPr algn="just" rtl="0" latinLnBrk="0">
              <a:lnSpc>
                <a:spcPct val="150000"/>
              </a:lnSpc>
              <a:spcAft>
                <a:spcPts val="0"/>
              </a:spcAft>
            </a:pPr>
            <a:r>
              <a:rPr lang="sv-SE" sz="1200" kern="100">
                <a:solidFill>
                  <a:srgbClr val="000000"/>
                </a:solidFill>
                <a:latin typeface="Tahoma" pitchFamily="34" charset="0"/>
                <a:ea typeface="기아 Light" pitchFamily="50" charset="-127"/>
                <a:cs typeface="Tahoma" pitchFamily="34" charset="0"/>
              </a:rPr>
              <a:t>Chassinumret finns på följande ställen:</a:t>
            </a:r>
          </a:p>
          <a:p>
            <a:pPr algn="just" rtl="0" latinLnBrk="0">
              <a:lnSpc>
                <a:spcPct val="150000"/>
              </a:lnSpc>
              <a:spcAft>
                <a:spcPts val="0"/>
              </a:spcAft>
            </a:pPr>
            <a:r>
              <a:rPr lang="sv-SE" sz="1200" kern="100">
                <a:solidFill>
                  <a:srgbClr val="000000"/>
                </a:solidFill>
                <a:latin typeface="Tahoma" pitchFamily="34" charset="0"/>
                <a:ea typeface="기아 Light" pitchFamily="50" charset="-127"/>
                <a:cs typeface="Tahoma" pitchFamily="34" charset="0"/>
              </a:rPr>
              <a:t>1) Under det främre passagerarsätet (eller förarsätet).</a:t>
            </a:r>
          </a:p>
          <a:p>
            <a:pPr algn="just" rtl="0" latinLnBrk="0">
              <a:lnSpc>
                <a:spcPct val="150000"/>
              </a:lnSpc>
              <a:spcAft>
                <a:spcPts val="0"/>
              </a:spcAft>
            </a:pPr>
            <a:r>
              <a:rPr lang="sv-SE" sz="1200" kern="100">
                <a:solidFill>
                  <a:srgbClr val="000000"/>
                </a:solidFill>
                <a:latin typeface="Tahoma" pitchFamily="34" charset="0"/>
                <a:ea typeface="기아 Light" pitchFamily="50" charset="-127"/>
                <a:cs typeface="Tahoma" pitchFamily="34" charset="0"/>
              </a:rPr>
              <a:t>2) På fordonets typskylt som sitter på B-stolpen på förarsidan (eller främre passagerarsidan).</a:t>
            </a:r>
          </a:p>
        </p:txBody>
      </p:sp>
    </p:spTree>
    <p:extLst>
      <p:ext uri="{BB962C8B-B14F-4D97-AF65-F5344CB8AC3E}">
        <p14:creationId xmlns:p14="http://schemas.microsoft.com/office/powerpoint/2010/main" val="187014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표 5"/>
          <p:cNvGraphicFramePr>
            <a:graphicFrameLocks noGrp="1"/>
          </p:cNvGraphicFramePr>
          <p:nvPr>
            <p:extLst>
              <p:ext uri="{D42A27DB-BD31-4B8C-83A1-F6EECF244321}">
                <p14:modId xmlns:p14="http://schemas.microsoft.com/office/powerpoint/2010/main" val="1530642592"/>
              </p:ext>
            </p:extLst>
          </p:nvPr>
        </p:nvGraphicFramePr>
        <p:xfrm>
          <a:off x="342900" y="904089"/>
          <a:ext cx="6172200" cy="72008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SORENTO plug-in hybrid instrumentgruppen visar de PHEV-specifika funktionerna, såsom högspänningsbatteriets laddningsnivå i det markerade området.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5</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191267163"/>
              </p:ext>
            </p:extLst>
          </p:nvPr>
        </p:nvGraphicFramePr>
        <p:xfrm>
          <a:off x="332656" y="539552"/>
          <a:ext cx="4248472" cy="288032"/>
        </p:xfrm>
        <a:graphic>
          <a:graphicData uri="http://schemas.openxmlformats.org/drawingml/2006/table">
            <a:tbl>
              <a:tblPr/>
              <a:tblGrid>
                <a:gridCol w="424847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SORENTO plug-in hybrids instrumentgrupp</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8" name="직사각형 37"/>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Identifiering av SORENTO PHEV</a:t>
            </a:r>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grpSp>
        <p:nvGrpSpPr>
          <p:cNvPr id="2" name="그룹 1"/>
          <p:cNvGrpSpPr/>
          <p:nvPr/>
        </p:nvGrpSpPr>
        <p:grpSpPr>
          <a:xfrm>
            <a:off x="446495" y="5292080"/>
            <a:ext cx="5965005" cy="2387667"/>
            <a:chOff x="446497" y="2126625"/>
            <a:chExt cx="5965005" cy="2387667"/>
          </a:xfrm>
        </p:grpSpPr>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97" y="2126625"/>
              <a:ext cx="5965005" cy="2387667"/>
            </a:xfrm>
            <a:prstGeom prst="rect">
              <a:avLst/>
            </a:prstGeom>
          </p:spPr>
        </p:pic>
        <p:sp>
          <p:nvSpPr>
            <p:cNvPr id="9" name="모서리가 둥근 직사각형 15"/>
            <p:cNvSpPr/>
            <p:nvPr/>
          </p:nvSpPr>
          <p:spPr bwMode="auto">
            <a:xfrm>
              <a:off x="4144882" y="2145422"/>
              <a:ext cx="2266620" cy="2350071"/>
            </a:xfrm>
            <a:prstGeom prst="roundRect">
              <a:avLst/>
            </a:prstGeom>
            <a:solidFill>
              <a:srgbClr val="FF0000">
                <a:alpha val="19000"/>
              </a:srgbClr>
            </a:solidFill>
            <a:ln w="19050" cap="flat" cmpd="sng" algn="ctr">
              <a:solidFill>
                <a:srgbClr val="C00000"/>
              </a:solidFill>
              <a:prstDash val="solid"/>
              <a:round/>
              <a:headEnd type="none" w="med" len="med"/>
              <a:tailEnd type="none" w="med" len="med"/>
            </a:ln>
            <a:effectLst/>
          </p:spPr>
          <p:txBody>
            <a:bodyPr wrap="square" lIns="0" tIns="0" rIns="0" bIns="0" rtlCol="0" anchor="ctr">
              <a:spAutoFit/>
            </a:bodyPr>
            <a:lstStyle/>
            <a:p>
              <a:pPr rtl="0" fontAlgn="base">
                <a:spcBef>
                  <a:spcPct val="50000"/>
                </a:spcBef>
                <a:spcAft>
                  <a:spcPct val="0"/>
                </a:spcAft>
                <a:buFont typeface="Wingdings" pitchFamily="2" charset="2"/>
                <a:buChar char="q"/>
                <a:defRPr/>
              </a:pPr>
              <a:endParaRPr kumimoji="1" lang="ko-KR" altLang="en-US" sz="1200" dirty="0">
                <a:solidFill>
                  <a:srgbClr val="000000"/>
                </a:solidFill>
                <a:latin typeface="HY헤드라인M" pitchFamily="18" charset="-127"/>
                <a:ea typeface="HY헤드라인M" pitchFamily="18" charset="-127"/>
              </a:endParaRPr>
            </a:p>
          </p:txBody>
        </p:sp>
      </p:grpSp>
      <p:pic>
        <p:nvPicPr>
          <p:cNvPr id="3" name="그림 2"/>
          <p:cNvPicPr>
            <a:picLocks noChangeAspect="1"/>
          </p:cNvPicPr>
          <p:nvPr/>
        </p:nvPicPr>
        <p:blipFill rotWithShape="1">
          <a:blip r:embed="rId4">
            <a:extLst>
              <a:ext uri="{28A0092B-C50C-407E-A947-70E740481C1C}">
                <a14:useLocalDpi xmlns:a14="http://schemas.microsoft.com/office/drawing/2010/main" val="0"/>
              </a:ext>
            </a:extLst>
          </a:blip>
          <a:srcRect l="10098" t="14681" r="10098" b="14370"/>
          <a:stretch/>
        </p:blipFill>
        <p:spPr>
          <a:xfrm>
            <a:off x="547011" y="2236642"/>
            <a:ext cx="5763971" cy="2258853"/>
          </a:xfrm>
          <a:prstGeom prst="rect">
            <a:avLst/>
          </a:prstGeom>
        </p:spPr>
      </p:pic>
    </p:spTree>
    <p:extLst>
      <p:ext uri="{BB962C8B-B14F-4D97-AF65-F5344CB8AC3E}">
        <p14:creationId xmlns:p14="http://schemas.microsoft.com/office/powerpoint/2010/main" val="356704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6</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pic>
        <p:nvPicPr>
          <p:cNvPr id="14" name="그림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95" y="864783"/>
            <a:ext cx="6167438" cy="4088231"/>
          </a:xfrm>
          <a:prstGeom prst="rect">
            <a:avLst/>
          </a:prstGeom>
        </p:spPr>
      </p:pic>
      <p:graphicFrame>
        <p:nvGraphicFramePr>
          <p:cNvPr id="16" name="표 15"/>
          <p:cNvGraphicFramePr>
            <a:graphicFrameLocks noGrp="1"/>
          </p:cNvGraphicFramePr>
          <p:nvPr>
            <p:extLst>
              <p:ext uri="{D42A27DB-BD31-4B8C-83A1-F6EECF244321}">
                <p14:modId xmlns:p14="http://schemas.microsoft.com/office/powerpoint/2010/main" val="2447084893"/>
              </p:ext>
            </p:extLst>
          </p:nvPr>
        </p:nvGraphicFramePr>
        <p:xfrm>
          <a:off x="332656" y="683568"/>
          <a:ext cx="2016224" cy="288032"/>
        </p:xfrm>
        <a:graphic>
          <a:graphicData uri="http://schemas.openxmlformats.org/drawingml/2006/table">
            <a:tbl>
              <a:tblPr/>
              <a:tblGrid>
                <a:gridCol w="201622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Högspänningssystem</a:t>
                      </a:r>
                      <a:endParaRPr lang="en-US" altLang="ko-KR" sz="1400" b="1" kern="100" dirty="0">
                        <a:solidFill>
                          <a:schemeClr val="tx1">
                            <a:lumMod val="95000"/>
                            <a:lumOff val="5000"/>
                          </a:schemeClr>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 name="표 2"/>
          <p:cNvGraphicFramePr>
            <a:graphicFrameLocks noGrp="1"/>
          </p:cNvGraphicFramePr>
          <p:nvPr>
            <p:extLst>
              <p:ext uri="{D42A27DB-BD31-4B8C-83A1-F6EECF244321}">
                <p14:modId xmlns:p14="http://schemas.microsoft.com/office/powerpoint/2010/main" val="3578251725"/>
              </p:ext>
            </p:extLst>
          </p:nvPr>
        </p:nvGraphicFramePr>
        <p:xfrm>
          <a:off x="260648" y="4829282"/>
          <a:ext cx="6323012" cy="3991190"/>
        </p:xfrm>
        <a:graphic>
          <a:graphicData uri="http://schemas.openxmlformats.org/drawingml/2006/table">
            <a:tbl>
              <a:tblPr/>
              <a:tblGrid>
                <a:gridCol w="1504074">
                  <a:extLst>
                    <a:ext uri="{9D8B030D-6E8A-4147-A177-3AD203B41FA5}">
                      <a16:colId xmlns:a16="http://schemas.microsoft.com/office/drawing/2014/main" xmlns="" val="20000"/>
                    </a:ext>
                  </a:extLst>
                </a:gridCol>
                <a:gridCol w="1736286">
                  <a:extLst>
                    <a:ext uri="{9D8B030D-6E8A-4147-A177-3AD203B41FA5}">
                      <a16:colId xmlns:a16="http://schemas.microsoft.com/office/drawing/2014/main" xmlns="" val="20001"/>
                    </a:ext>
                  </a:extLst>
                </a:gridCol>
                <a:gridCol w="3082652">
                  <a:extLst>
                    <a:ext uri="{9D8B030D-6E8A-4147-A177-3AD203B41FA5}">
                      <a16:colId xmlns:a16="http://schemas.microsoft.com/office/drawing/2014/main" xmlns="" val="20002"/>
                    </a:ext>
                  </a:extLst>
                </a:gridCol>
              </a:tblGrid>
              <a:tr h="438358">
                <a:tc rowSpan="3">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Motor</a:t>
                      </a:r>
                      <a:endParaRPr kumimoji="1" lang="ko-KR" altLang="en-US"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Typ</a:t>
                      </a:r>
                      <a:endParaRPr kumimoji="1" lang="ko-KR" altLang="en-US"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PMSM</a:t>
                      </a:r>
                    </a:p>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Permanentmagnetiserad synkronmotor</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1150">
                <a:tc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Max. effekt hk (kW)</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59,3 (44,2)</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1150">
                <a:tc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Max. vridmoment </a:t>
                      </a:r>
                      <a:br>
                        <a:rPr lang="sv-SE" sz="1200" b="0" i="0" u="none" strike="noStrike" cap="none" normalizeH="0" dirty="0">
                          <a:ln>
                            <a:noFill/>
                          </a:ln>
                          <a:solidFill>
                            <a:schemeClr val="tx1"/>
                          </a:solidFill>
                          <a:effectLst/>
                          <a:latin typeface="Tahoma" pitchFamily="34" charset="0"/>
                          <a:ea typeface="Tahoma" pitchFamily="34" charset="0"/>
                          <a:cs typeface="Tahoma" pitchFamily="34" charset="0"/>
                        </a:rPr>
                      </a:b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lb-ft (Nm)</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195 (264)</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1150">
                <a:tc rowSpan="2">
                  <a:txBody>
                    <a:bodyPr/>
                    <a:lstStyle/>
                    <a:p>
                      <a:pPr algn="ctr" rtl="0"/>
                      <a:r>
                        <a:rPr lang="sv-SE" sz="1100" b="1" i="0" u="none" strike="noStrike" kern="1200" cap="none" normalizeH="0" dirty="0">
                          <a:ln>
                            <a:noFill/>
                          </a:ln>
                          <a:solidFill>
                            <a:schemeClr val="tx1"/>
                          </a:solidFill>
                          <a:effectLst/>
                          <a:latin typeface="Tahoma" pitchFamily="34" charset="0"/>
                          <a:ea typeface="Tahoma" pitchFamily="34" charset="0"/>
                          <a:cs typeface="Tahoma" pitchFamily="34" charset="0"/>
                        </a:rPr>
                        <a:t>Lågspänning-</a:t>
                      </a:r>
                      <a:br>
                        <a:rPr lang="sv-SE" sz="1100" b="1" i="0" u="none" strike="noStrike" kern="1200" cap="none" normalizeH="0" dirty="0">
                          <a:ln>
                            <a:noFill/>
                          </a:ln>
                          <a:solidFill>
                            <a:schemeClr val="tx1"/>
                          </a:solidFill>
                          <a:effectLst/>
                          <a:latin typeface="Tahoma" pitchFamily="34" charset="0"/>
                          <a:ea typeface="Tahoma" pitchFamily="34" charset="0"/>
                          <a:cs typeface="Tahoma" pitchFamily="34" charset="0"/>
                        </a:rPr>
                      </a:br>
                      <a:r>
                        <a:rPr lang="sv-SE" sz="1100" b="1" i="0" u="none" strike="noStrike" kern="1200" cap="none" normalizeH="0" dirty="0">
                          <a:ln>
                            <a:noFill/>
                          </a:ln>
                          <a:solidFill>
                            <a:schemeClr val="tx1"/>
                          </a:solidFill>
                          <a:effectLst/>
                          <a:latin typeface="Tahoma" pitchFamily="34" charset="0"/>
                          <a:ea typeface="Tahoma" pitchFamily="34" charset="0"/>
                          <a:cs typeface="Tahoma" pitchFamily="34" charset="0"/>
                        </a:rPr>
                        <a:t>somvandlare (LDC)</a:t>
                      </a:r>
                      <a:endParaRPr kumimoji="1" lang="ko-KR" altLang="en-US" sz="11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Matningsspänning (VDC)</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200 ~ 310</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1150">
                <a:tc vMerge="1">
                  <a:txBody>
                    <a:bodyPr/>
                    <a:lstStyle/>
                    <a:p>
                      <a:pPr rtl="0"/>
                      <a:endParaRPr lang="ko-KR" altLang="en-US"/>
                    </a:p>
                  </a:txBody>
                  <a:tcPr marL="18000" marR="18000" marT="18000" marB="18000" anchor="ctr" horzOverflow="overflow">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Max. Effekt hk (kW)</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2,4 (1,8)</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1150">
                <a:tc rowSpan="4">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050" b="1" i="0" u="none" strike="noStrike" cap="none" normalizeH="0" dirty="0">
                          <a:ln>
                            <a:noFill/>
                          </a:ln>
                          <a:solidFill>
                            <a:schemeClr val="tx1"/>
                          </a:solidFill>
                          <a:effectLst/>
                          <a:latin typeface="Tahoma" pitchFamily="34" charset="0"/>
                          <a:ea typeface="Tahoma" pitchFamily="34" charset="0"/>
                          <a:cs typeface="Tahoma" pitchFamily="34" charset="0"/>
                        </a:rPr>
                        <a:t>Högspänningsbatteri</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Typ</a:t>
                      </a:r>
                      <a:endParaRPr kumimoji="1" lang="ko-KR" altLang="en-US" sz="1200" b="0" i="0" u="none" strike="noStrike" cap="none" normalizeH="0" baseline="0" dirty="0">
                        <a:ln>
                          <a:noFill/>
                        </a:ln>
                        <a:solidFill>
                          <a:schemeClr val="tx1"/>
                        </a:solidFill>
                        <a:effectLst/>
                        <a:latin typeface="Tahoma" pitchFamily="34" charset="0"/>
                        <a:ea typeface="현대하모니 B" pitchFamily="18"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Litiumjonpolymer </a:t>
                      </a:r>
                      <a:endParaRPr kumimoji="1" lang="ko-KR" altLang="ko-KR" sz="1200" b="0" i="0" u="none" strike="noStrike" cap="none" normalizeH="0" baseline="0" dirty="0">
                        <a:ln>
                          <a:noFill/>
                        </a:ln>
                        <a:solidFill>
                          <a:schemeClr val="tx1"/>
                        </a:solidFill>
                        <a:effectLst/>
                        <a:latin typeface="Tahoma" pitchFamily="34" charset="0"/>
                        <a:ea typeface="현대하모니 B" pitchFamily="18"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8109">
                <a:tc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Märkspänning (VDC)</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360</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57823">
                <a:tc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Kapacitet (Ah)/</a:t>
                      </a:r>
                    </a:p>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Energi (kWh)</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38,3 / 13,8</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41150">
                <a:tc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Antal för paket</a:t>
                      </a:r>
                    </a:p>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(Cell/modul)</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96 celler/4 moduler</a:t>
                      </a: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2" name="TextBox 11">
            <a:extLst>
              <a:ext uri="{FF2B5EF4-FFF2-40B4-BE49-F238E27FC236}">
                <a16:creationId xmlns:a16="http://schemas.microsoft.com/office/drawing/2014/main" xmlns="" id="{574F0E32-3152-4184-98CF-2DF6D2FCC939}"/>
              </a:ext>
            </a:extLst>
          </p:cNvPr>
          <p:cNvSpPr txBox="1"/>
          <p:nvPr/>
        </p:nvSpPr>
        <p:spPr>
          <a:xfrm>
            <a:off x="496216" y="1109718"/>
            <a:ext cx="1689104" cy="261610"/>
          </a:xfrm>
          <a:prstGeom prst="rect">
            <a:avLst/>
          </a:prstGeom>
          <a:solidFill>
            <a:srgbClr val="D9281C"/>
          </a:solidFill>
        </p:spPr>
        <p:txBody>
          <a:bodyPr wrap="square">
            <a:spAutoFit/>
          </a:bodyPr>
          <a:lstStyle/>
          <a:p>
            <a:r>
              <a:rPr lang="en-US" sz="1100" b="1" dirty="0">
                <a:solidFill>
                  <a:schemeClr val="bg1"/>
                </a:solidFill>
              </a:rPr>
              <a:t>Normal </a:t>
            </a:r>
            <a:r>
              <a:rPr lang="en-US" sz="1100" b="1" dirty="0" err="1">
                <a:solidFill>
                  <a:schemeClr val="bg1"/>
                </a:solidFill>
              </a:rPr>
              <a:t>laddningsport</a:t>
            </a:r>
            <a:endParaRPr lang="en-US" sz="1100" b="1" dirty="0">
              <a:solidFill>
                <a:schemeClr val="bg1"/>
              </a:solidFill>
            </a:endParaRPr>
          </a:p>
        </p:txBody>
      </p:sp>
      <p:sp>
        <p:nvSpPr>
          <p:cNvPr id="15" name="TextBox 14">
            <a:extLst>
              <a:ext uri="{FF2B5EF4-FFF2-40B4-BE49-F238E27FC236}">
                <a16:creationId xmlns:a16="http://schemas.microsoft.com/office/drawing/2014/main" xmlns="" id="{CC30A4F5-0CB5-4643-8D5F-6C7E2CBA0E3C}"/>
              </a:ext>
            </a:extLst>
          </p:cNvPr>
          <p:cNvSpPr txBox="1"/>
          <p:nvPr/>
        </p:nvSpPr>
        <p:spPr>
          <a:xfrm>
            <a:off x="2577602" y="1113425"/>
            <a:ext cx="1689104" cy="261610"/>
          </a:xfrm>
          <a:prstGeom prst="rect">
            <a:avLst/>
          </a:prstGeom>
          <a:solidFill>
            <a:srgbClr val="D9281C"/>
          </a:solidFill>
        </p:spPr>
        <p:txBody>
          <a:bodyPr wrap="square">
            <a:spAutoFit/>
          </a:bodyPr>
          <a:lstStyle/>
          <a:p>
            <a:r>
              <a:rPr lang="en-US" sz="1100" b="1" dirty="0" err="1">
                <a:solidFill>
                  <a:schemeClr val="bg1"/>
                </a:solidFill>
              </a:rPr>
              <a:t>Ombordladdare</a:t>
            </a:r>
            <a:r>
              <a:rPr lang="en-US" sz="1100" b="1" dirty="0">
                <a:solidFill>
                  <a:schemeClr val="bg1"/>
                </a:solidFill>
              </a:rPr>
              <a:t> (OBC)</a:t>
            </a:r>
          </a:p>
        </p:txBody>
      </p:sp>
      <p:sp>
        <p:nvSpPr>
          <p:cNvPr id="17" name="TextBox 16">
            <a:extLst>
              <a:ext uri="{FF2B5EF4-FFF2-40B4-BE49-F238E27FC236}">
                <a16:creationId xmlns:a16="http://schemas.microsoft.com/office/drawing/2014/main" xmlns="" id="{5CA3210D-9078-420B-9027-30DF7459E57C}"/>
              </a:ext>
            </a:extLst>
          </p:cNvPr>
          <p:cNvSpPr txBox="1"/>
          <p:nvPr/>
        </p:nvSpPr>
        <p:spPr>
          <a:xfrm>
            <a:off x="4581128" y="1109718"/>
            <a:ext cx="2169868" cy="261610"/>
          </a:xfrm>
          <a:prstGeom prst="rect">
            <a:avLst/>
          </a:prstGeom>
          <a:solidFill>
            <a:srgbClr val="D9281C"/>
          </a:solidFill>
        </p:spPr>
        <p:txBody>
          <a:bodyPr wrap="square">
            <a:spAutoFit/>
          </a:bodyPr>
          <a:lstStyle/>
          <a:p>
            <a:r>
              <a:rPr lang="en-US" sz="1100" b="1" dirty="0">
                <a:solidFill>
                  <a:schemeClr val="bg1"/>
                </a:solidFill>
              </a:rPr>
              <a:t>HPCU (</a:t>
            </a:r>
            <a:r>
              <a:rPr lang="en-US" sz="1100" b="1" dirty="0" err="1">
                <a:solidFill>
                  <a:schemeClr val="bg1"/>
                </a:solidFill>
              </a:rPr>
              <a:t>hybrideffektstyrenhet</a:t>
            </a:r>
            <a:r>
              <a:rPr lang="en-US" sz="1100" b="1" dirty="0">
                <a:solidFill>
                  <a:schemeClr val="bg1"/>
                </a:solidFill>
              </a:rPr>
              <a:t>)</a:t>
            </a:r>
          </a:p>
        </p:txBody>
      </p:sp>
      <p:sp>
        <p:nvSpPr>
          <p:cNvPr id="19" name="TextBox 18">
            <a:extLst>
              <a:ext uri="{FF2B5EF4-FFF2-40B4-BE49-F238E27FC236}">
                <a16:creationId xmlns:a16="http://schemas.microsoft.com/office/drawing/2014/main" xmlns="" id="{DFB84108-13FE-417D-B434-BFABBE640C97}"/>
              </a:ext>
            </a:extLst>
          </p:cNvPr>
          <p:cNvSpPr txBox="1"/>
          <p:nvPr/>
        </p:nvSpPr>
        <p:spPr>
          <a:xfrm>
            <a:off x="3284984" y="2099738"/>
            <a:ext cx="1671701" cy="261610"/>
          </a:xfrm>
          <a:prstGeom prst="rect">
            <a:avLst/>
          </a:prstGeom>
          <a:solidFill>
            <a:srgbClr val="D9281C"/>
          </a:solidFill>
        </p:spPr>
        <p:txBody>
          <a:bodyPr wrap="square">
            <a:spAutoFit/>
          </a:bodyPr>
          <a:lstStyle/>
          <a:p>
            <a:r>
              <a:rPr lang="en-US" sz="1100" b="1" dirty="0" err="1">
                <a:solidFill>
                  <a:schemeClr val="bg1"/>
                </a:solidFill>
              </a:rPr>
              <a:t>Högspänningsbatteri</a:t>
            </a:r>
            <a:endParaRPr lang="en-US" sz="1100" b="1" dirty="0">
              <a:solidFill>
                <a:schemeClr val="bg1"/>
              </a:solidFill>
            </a:endParaRPr>
          </a:p>
        </p:txBody>
      </p:sp>
      <p:sp>
        <p:nvSpPr>
          <p:cNvPr id="21" name="TextBox 20">
            <a:extLst>
              <a:ext uri="{FF2B5EF4-FFF2-40B4-BE49-F238E27FC236}">
                <a16:creationId xmlns:a16="http://schemas.microsoft.com/office/drawing/2014/main" xmlns="" id="{8D7B8E6D-5EEE-40A4-9D51-A2632557946A}"/>
              </a:ext>
            </a:extLst>
          </p:cNvPr>
          <p:cNvSpPr txBox="1"/>
          <p:nvPr/>
        </p:nvSpPr>
        <p:spPr>
          <a:xfrm>
            <a:off x="1726874" y="4475639"/>
            <a:ext cx="2082876" cy="261610"/>
          </a:xfrm>
          <a:prstGeom prst="rect">
            <a:avLst/>
          </a:prstGeom>
          <a:solidFill>
            <a:srgbClr val="D9281C"/>
          </a:solidFill>
        </p:spPr>
        <p:txBody>
          <a:bodyPr wrap="square">
            <a:spAutoFit/>
          </a:bodyPr>
          <a:lstStyle/>
          <a:p>
            <a:r>
              <a:rPr lang="en-US" sz="1100" b="1" dirty="0" err="1">
                <a:solidFill>
                  <a:schemeClr val="bg1"/>
                </a:solidFill>
              </a:rPr>
              <a:t>Hybridstartgenerator</a:t>
            </a:r>
            <a:r>
              <a:rPr lang="en-US" sz="1100" b="1" dirty="0">
                <a:solidFill>
                  <a:schemeClr val="bg1"/>
                </a:solidFill>
              </a:rPr>
              <a:t> (HSG)</a:t>
            </a:r>
          </a:p>
        </p:txBody>
      </p:sp>
      <p:sp>
        <p:nvSpPr>
          <p:cNvPr id="23" name="TextBox 22">
            <a:extLst>
              <a:ext uri="{FF2B5EF4-FFF2-40B4-BE49-F238E27FC236}">
                <a16:creationId xmlns:a16="http://schemas.microsoft.com/office/drawing/2014/main" xmlns="" id="{4F35A9CA-05A9-40BB-9DC4-5784A431872D}"/>
              </a:ext>
            </a:extLst>
          </p:cNvPr>
          <p:cNvSpPr txBox="1"/>
          <p:nvPr/>
        </p:nvSpPr>
        <p:spPr>
          <a:xfrm>
            <a:off x="4389067" y="4297274"/>
            <a:ext cx="1671701" cy="430887"/>
          </a:xfrm>
          <a:prstGeom prst="rect">
            <a:avLst/>
          </a:prstGeom>
          <a:solidFill>
            <a:srgbClr val="D9281C"/>
          </a:solidFill>
        </p:spPr>
        <p:txBody>
          <a:bodyPr wrap="square">
            <a:spAutoFit/>
          </a:bodyPr>
          <a:lstStyle/>
          <a:p>
            <a:r>
              <a:rPr lang="en-US" sz="1100" b="1" dirty="0" err="1">
                <a:solidFill>
                  <a:schemeClr val="bg1"/>
                </a:solidFill>
              </a:rPr>
              <a:t>Automatisk</a:t>
            </a:r>
            <a:r>
              <a:rPr lang="en-US" sz="1100" b="1" dirty="0">
                <a:solidFill>
                  <a:schemeClr val="bg1"/>
                </a:solidFill>
              </a:rPr>
              <a:t> </a:t>
            </a:r>
            <a:r>
              <a:rPr lang="en-US" sz="1100" b="1" dirty="0" err="1">
                <a:solidFill>
                  <a:schemeClr val="bg1"/>
                </a:solidFill>
              </a:rPr>
              <a:t>transaxel</a:t>
            </a:r>
            <a:r>
              <a:rPr lang="en-US" sz="1100" b="1" dirty="0">
                <a:solidFill>
                  <a:schemeClr val="bg1"/>
                </a:solidFill>
              </a:rPr>
              <a:t>, </a:t>
            </a:r>
          </a:p>
          <a:p>
            <a:r>
              <a:rPr lang="en-US" sz="1100" b="1" dirty="0">
                <a:solidFill>
                  <a:schemeClr val="bg1"/>
                </a:solidFill>
              </a:rPr>
              <a:t>hybrid-</a:t>
            </a:r>
            <a:r>
              <a:rPr lang="en-US" sz="1100" b="1" dirty="0" err="1">
                <a:solidFill>
                  <a:schemeClr val="bg1"/>
                </a:solidFill>
              </a:rPr>
              <a:t>drivmotor</a:t>
            </a:r>
            <a:endParaRPr lang="en-US" sz="1100" b="1" dirty="0">
              <a:solidFill>
                <a:schemeClr val="bg1"/>
              </a:solidFill>
            </a:endParaRPr>
          </a:p>
        </p:txBody>
      </p:sp>
    </p:spTree>
    <p:extLst>
      <p:ext uri="{BB962C8B-B14F-4D97-AF65-F5344CB8AC3E}">
        <p14:creationId xmlns:p14="http://schemas.microsoft.com/office/powerpoint/2010/main" val="66822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67" y="2775685"/>
            <a:ext cx="5514265" cy="3101774"/>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solidFill>
                  <a:prstClr val="white"/>
                </a:solidFill>
                <a:latin typeface="Tahoma" panose="020B0604030504040204" pitchFamily="34" charset="0"/>
                <a:ea typeface="기아 Medium" pitchFamily="50" charset="-127"/>
                <a:cs typeface="Tahoma" panose="020B0604030504040204" pitchFamily="34" charset="0"/>
              </a:rPr>
              <a:t>7</a:t>
            </a:r>
            <a:endParaRPr lang="ko-KR" altLang="en-US" sz="1400" dirty="0">
              <a:solidFill>
                <a:prstClr val="white"/>
              </a:solidFill>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solidFill>
                  <a:prstClr val="white"/>
                </a:solidFill>
                <a:latin typeface="Tahoma" pitchFamily="34" charset="0"/>
                <a:ea typeface="Tahoma" pitchFamily="34" charset="0"/>
                <a:cs typeface="Tahoma" pitchFamily="34" charset="0"/>
              </a:rPr>
              <a:t>SORENTO PHEV Viktigaste elektroniska system</a:t>
            </a:r>
            <a:endParaRPr lang="en-US" altLang="ko-KR" sz="1400" dirty="0">
              <a:solidFill>
                <a:prstClr val="white"/>
              </a:solidFill>
              <a:latin typeface="Tahoma" pitchFamily="34" charset="0"/>
              <a:ea typeface="Tahoma" pitchFamily="34" charset="0"/>
              <a:cs typeface="Tahoma" pitchFamily="34" charset="0"/>
            </a:endParaRPr>
          </a:p>
        </p:txBody>
      </p:sp>
      <p:graphicFrame>
        <p:nvGraphicFramePr>
          <p:cNvPr id="16" name="표 15"/>
          <p:cNvGraphicFramePr>
            <a:graphicFrameLocks noGrp="1"/>
          </p:cNvGraphicFramePr>
          <p:nvPr>
            <p:extLst>
              <p:ext uri="{D42A27DB-BD31-4B8C-83A1-F6EECF244321}">
                <p14:modId xmlns:p14="http://schemas.microsoft.com/office/powerpoint/2010/main" val="2807177114"/>
              </p:ext>
            </p:extLst>
          </p:nvPr>
        </p:nvGraphicFramePr>
        <p:xfrm>
          <a:off x="332656" y="683568"/>
          <a:ext cx="2016224" cy="288032"/>
        </p:xfrm>
        <a:graphic>
          <a:graphicData uri="http://schemas.openxmlformats.org/drawingml/2006/table">
            <a:tbl>
              <a:tblPr/>
              <a:tblGrid>
                <a:gridCol w="201622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Fordonskomponenter</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3381535787"/>
              </p:ext>
            </p:extLst>
          </p:nvPr>
        </p:nvGraphicFramePr>
        <p:xfrm>
          <a:off x="332656" y="1043608"/>
          <a:ext cx="2664296" cy="288032"/>
        </p:xfrm>
        <a:graphic>
          <a:graphicData uri="http://schemas.openxmlformats.org/drawingml/2006/table">
            <a:tbl>
              <a:tblPr/>
              <a:tblGrid>
                <a:gridCol w="266429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12 V hjälpbatteri</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7" name="표 26"/>
          <p:cNvGraphicFramePr>
            <a:graphicFrameLocks noGrp="1"/>
          </p:cNvGraphicFramePr>
          <p:nvPr>
            <p:extLst>
              <p:ext uri="{D42A27DB-BD31-4B8C-83A1-F6EECF244321}">
                <p14:modId xmlns:p14="http://schemas.microsoft.com/office/powerpoint/2010/main" val="971156212"/>
              </p:ext>
            </p:extLst>
          </p:nvPr>
        </p:nvGraphicFramePr>
        <p:xfrm>
          <a:off x="342900" y="1372734"/>
          <a:ext cx="6758508" cy="785686"/>
        </p:xfrm>
        <a:graphic>
          <a:graphicData uri="http://schemas.openxmlformats.org/drawingml/2006/table">
            <a:tbl>
              <a:tblPr/>
              <a:tblGrid>
                <a:gridCol w="6758508">
                  <a:extLst>
                    <a:ext uri="{9D8B030D-6E8A-4147-A177-3AD203B41FA5}">
                      <a16:colId xmlns:a16="http://schemas.microsoft.com/office/drawing/2014/main" xmlns="" val="20000"/>
                    </a:ext>
                  </a:extLst>
                </a:gridCol>
              </a:tblGrid>
              <a:tr h="7200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sz="1200" dirty="0">
                          <a:effectLst/>
                          <a:latin typeface="Tahoma" panose="020B0604030504040204" pitchFamily="34" charset="0"/>
                          <a:ea typeface="Tahoma" panose="020B0604030504040204" pitchFamily="34" charset="0"/>
                          <a:cs typeface="Tahoma" panose="020B0604030504040204" pitchFamily="34" charset="0"/>
                        </a:rPr>
                        <a:t>12 V-hjälpbatteriet sitter på vänster sida i bagageutrymmet och driver all standardelektronik </a:t>
                      </a:r>
                      <a:br>
                        <a:rPr lang="sv-SE" sz="1200" dirty="0">
                          <a:effectLst/>
                          <a:latin typeface="Tahoma" panose="020B0604030504040204" pitchFamily="34" charset="0"/>
                          <a:ea typeface="Tahoma" panose="020B0604030504040204" pitchFamily="34" charset="0"/>
                          <a:cs typeface="Tahoma" panose="020B0604030504040204" pitchFamily="34" charset="0"/>
                        </a:rPr>
                      </a:br>
                      <a:r>
                        <a:rPr lang="sv-SE" sz="1200" dirty="0">
                          <a:effectLst/>
                          <a:latin typeface="Tahoma" panose="020B0604030504040204" pitchFamily="34" charset="0"/>
                          <a:ea typeface="Tahoma" panose="020B0604030504040204" pitchFamily="34" charset="0"/>
                          <a:cs typeface="Tahoma" panose="020B0604030504040204" pitchFamily="34" charset="0"/>
                        </a:rPr>
                        <a:t>i fordonet såsom radio m.m. Hjälpbatteriet driver även HPCU:n (styrenheten för laddhybridens strömförsörjning) som styr bilens viktigaste elektriska system, till exempel motorn.</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 name="모서리가 둥근 사각형 설명선 1"/>
          <p:cNvSpPr/>
          <p:nvPr/>
        </p:nvSpPr>
        <p:spPr>
          <a:xfrm>
            <a:off x="188639" y="6003342"/>
            <a:ext cx="3402463" cy="2601105"/>
          </a:xfrm>
          <a:prstGeom prst="wedgeRoundRectCallout">
            <a:avLst>
              <a:gd name="adj1" fmla="val -31641"/>
              <a:gd name="adj2" fmla="val 17093"/>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dirty="0">
              <a:solidFill>
                <a:prstClr val="white"/>
              </a:solidFill>
            </a:endParaRPr>
          </a:p>
        </p:txBody>
      </p:sp>
      <p:sp>
        <p:nvSpPr>
          <p:cNvPr id="13" name="직사각형 12"/>
          <p:cNvSpPr/>
          <p:nvPr/>
        </p:nvSpPr>
        <p:spPr>
          <a:xfrm>
            <a:off x="3789015" y="4272240"/>
            <a:ext cx="648097" cy="432048"/>
          </a:xfrm>
          <a:prstGeom prst="rect">
            <a:avLst/>
          </a:prstGeom>
          <a:solidFill>
            <a:srgbClr val="FF0000">
              <a:alpha val="44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4" name="그림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 y="35497"/>
            <a:ext cx="2304305" cy="36004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48" y="6115762"/>
            <a:ext cx="296624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Line 32"/>
          <p:cNvSpPr>
            <a:spLocks noChangeShapeType="1"/>
          </p:cNvSpPr>
          <p:nvPr/>
        </p:nvSpPr>
        <p:spPr bwMode="auto">
          <a:xfrm flipH="1">
            <a:off x="2420938" y="4700096"/>
            <a:ext cx="1368102" cy="1672103"/>
          </a:xfrm>
          <a:prstGeom prst="line">
            <a:avLst/>
          </a:prstGeom>
          <a:noFill/>
          <a:ln w="3810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dirty="0">
              <a:solidFill>
                <a:srgbClr val="000000"/>
              </a:solidFill>
              <a:latin typeface="HY헤드라인M" pitchFamily="18" charset="-127"/>
              <a:ea typeface="HY헤드라인M" pitchFamily="18" charset="-127"/>
            </a:endParaRPr>
          </a:p>
        </p:txBody>
      </p:sp>
    </p:spTree>
    <p:extLst>
      <p:ext uri="{BB962C8B-B14F-4D97-AF65-F5344CB8AC3E}">
        <p14:creationId xmlns:p14="http://schemas.microsoft.com/office/powerpoint/2010/main" val="351645063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92D050"/>
        </a:solid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a33b4ca-526a-4655-83fe-ff9cbdce7192">UAXADR4ZRKVZ-5-15107</_dlc_DocId>
    <_dlc_DocIdUrl xmlns="ba33b4ca-526a-4655-83fe-ff9cbdce7192">
      <Url>https://project.kia.eucorp.local/projects/2012-0012/_layouts/15/DocIdRedir.aspx?ID=UAXADR4ZRKVZ-5-15107</Url>
      <Description>UAXADR4ZRKVZ-5-15107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AA84A302135614A9DEA4A1AB0FA3633" ma:contentTypeVersion="1" ma:contentTypeDescription="Create a new document." ma:contentTypeScope="" ma:versionID="72625b5c97cc590176e7861543cdc0b1">
  <xsd:schema xmlns:xsd="http://www.w3.org/2001/XMLSchema" xmlns:xs="http://www.w3.org/2001/XMLSchema" xmlns:p="http://schemas.microsoft.com/office/2006/metadata/properties" xmlns:ns2="ba33b4ca-526a-4655-83fe-ff9cbdce7192" targetNamespace="http://schemas.microsoft.com/office/2006/metadata/properties" ma:root="true" ma:fieldsID="bc59c5256fa37996abc8df277426e3dc" ns2:_="">
    <xsd:import namespace="ba33b4ca-526a-4655-83fe-ff9cbdce71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3b4ca-526a-4655-83fe-ff9cbdce71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556C4-58CB-4456-8FEA-41B7DA5CDB88}">
  <ds:schemaRefs>
    <ds:schemaRef ds:uri="http://purl.org/dc/terms/"/>
    <ds:schemaRef ds:uri="http://schemas.openxmlformats.org/package/2006/metadata/core-properties"/>
    <ds:schemaRef ds:uri="http://purl.org/dc/dcmitype/"/>
    <ds:schemaRef ds:uri="http://schemas.microsoft.com/office/2006/documentManagement/types"/>
    <ds:schemaRef ds:uri="ba33b4ca-526a-4655-83fe-ff9cbdce7192"/>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EEE15B6-9DAA-47F8-A7F2-913A633C7E6D}">
  <ds:schemaRefs>
    <ds:schemaRef ds:uri="http://schemas.microsoft.com/sharepoint/v3/contenttype/forms"/>
  </ds:schemaRefs>
</ds:datastoreItem>
</file>

<file path=customXml/itemProps3.xml><?xml version="1.0" encoding="utf-8"?>
<ds:datastoreItem xmlns:ds="http://schemas.openxmlformats.org/officeDocument/2006/customXml" ds:itemID="{4E531013-A607-4141-84C2-62DE98B495CB}">
  <ds:schemaRefs>
    <ds:schemaRef ds:uri="http://schemas.microsoft.com/sharepoint/events"/>
  </ds:schemaRefs>
</ds:datastoreItem>
</file>

<file path=customXml/itemProps4.xml><?xml version="1.0" encoding="utf-8"?>
<ds:datastoreItem xmlns:ds="http://schemas.openxmlformats.org/officeDocument/2006/customXml" ds:itemID="{1B57126D-447A-44E6-AA3C-C5776D7F9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3b4ca-526a-4655-83fe-ff9cbdce7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373</TotalTime>
  <Words>2692</Words>
  <Application>Microsoft Office PowerPoint</Application>
  <PresentationFormat>Bildspel på skärmen (4:3)</PresentationFormat>
  <Paragraphs>335</Paragraphs>
  <Slides>25</Slides>
  <Notes>4</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25</vt:i4>
      </vt:variant>
    </vt:vector>
  </HeadingPairs>
  <TitlesOfParts>
    <vt:vector size="37" baseType="lpstr">
      <vt:lpstr>Arial Unicode MS</vt:lpstr>
      <vt:lpstr>HY헤드라인M</vt:lpstr>
      <vt:lpstr>맑은 고딕</vt:lpstr>
      <vt:lpstr>Arial</vt:lpstr>
      <vt:lpstr>굴림</vt:lpstr>
      <vt:lpstr>Tahoma</vt:lpstr>
      <vt:lpstr>Times New Roman</vt:lpstr>
      <vt:lpstr>Wingdings</vt:lpstr>
      <vt:lpstr>기아 Light</vt:lpstr>
      <vt:lpstr>기아 Medium</vt:lpstr>
      <vt:lpstr>현대하모니 B</vt:lpstr>
      <vt:lpstr>Office 테마</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KIA Motors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박기찬</dc:creator>
  <cp:keywords>class='Internal'</cp:keywords>
  <cp:lastModifiedBy>Blixt, Robert</cp:lastModifiedBy>
  <cp:revision>201</cp:revision>
  <cp:lastPrinted>2020-06-09T11:02:04Z</cp:lastPrinted>
  <dcterms:created xsi:type="dcterms:W3CDTF">2018-07-11T05:30:08Z</dcterms:created>
  <dcterms:modified xsi:type="dcterms:W3CDTF">2021-05-17T15:23:07Z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9955aae8-8ac5-4eaa-bed7-bb3df99e5eae</vt:lpwstr>
  </property>
  <property fmtid="{D5CDD505-2E9C-101B-9397-08002B2CF9AE}" pid="3" name="ContentTypeId">
    <vt:lpwstr>0x010100DAA84A302135614A9DEA4A1AB0FA3633</vt:lpwstr>
  </property>
</Properties>
</file>